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9" r:id="rId3"/>
    <p:sldId id="257" r:id="rId4"/>
    <p:sldId id="258" r:id="rId5"/>
    <p:sldId id="275" r:id="rId6"/>
    <p:sldId id="261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363" r:id="rId17"/>
    <p:sldId id="283" r:id="rId18"/>
    <p:sldId id="284" r:id="rId19"/>
    <p:sldId id="285" r:id="rId20"/>
    <p:sldId id="286" r:id="rId21"/>
    <p:sldId id="287" r:id="rId22"/>
    <p:sldId id="277" r:id="rId23"/>
    <p:sldId id="288" r:id="rId24"/>
    <p:sldId id="289" r:id="rId25"/>
    <p:sldId id="290" r:id="rId26"/>
    <p:sldId id="291" r:id="rId27"/>
    <p:sldId id="292" r:id="rId28"/>
    <p:sldId id="294" r:id="rId29"/>
    <p:sldId id="320" r:id="rId30"/>
    <p:sldId id="295" r:id="rId31"/>
    <p:sldId id="318" r:id="rId32"/>
    <p:sldId id="298" r:id="rId33"/>
    <p:sldId id="319" r:id="rId34"/>
    <p:sldId id="299" r:id="rId35"/>
    <p:sldId id="321" r:id="rId36"/>
    <p:sldId id="300" r:id="rId37"/>
    <p:sldId id="297" r:id="rId38"/>
    <p:sldId id="322" r:id="rId39"/>
    <p:sldId id="323" r:id="rId40"/>
    <p:sldId id="324" r:id="rId41"/>
    <p:sldId id="325" r:id="rId42"/>
    <p:sldId id="328" r:id="rId43"/>
    <p:sldId id="329" r:id="rId44"/>
    <p:sldId id="331" r:id="rId45"/>
    <p:sldId id="332" r:id="rId46"/>
    <p:sldId id="330" r:id="rId47"/>
    <p:sldId id="333" r:id="rId48"/>
    <p:sldId id="334" r:id="rId49"/>
    <p:sldId id="335" r:id="rId50"/>
    <p:sldId id="336" r:id="rId51"/>
    <p:sldId id="337" r:id="rId52"/>
    <p:sldId id="346" r:id="rId53"/>
    <p:sldId id="347" r:id="rId54"/>
    <p:sldId id="338" r:id="rId55"/>
    <p:sldId id="339" r:id="rId56"/>
    <p:sldId id="342" r:id="rId57"/>
    <p:sldId id="340" r:id="rId58"/>
    <p:sldId id="304" r:id="rId59"/>
    <p:sldId id="343" r:id="rId60"/>
    <p:sldId id="306" r:id="rId61"/>
    <p:sldId id="344" r:id="rId62"/>
    <p:sldId id="345" r:id="rId63"/>
    <p:sldId id="349" r:id="rId64"/>
    <p:sldId id="350" r:id="rId65"/>
    <p:sldId id="351" r:id="rId66"/>
    <p:sldId id="354" r:id="rId67"/>
    <p:sldId id="352" r:id="rId68"/>
    <p:sldId id="355" r:id="rId69"/>
    <p:sldId id="353" r:id="rId70"/>
    <p:sldId id="360" r:id="rId71"/>
    <p:sldId id="348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FFAE"/>
    <a:srgbClr val="4BD1F1"/>
    <a:srgbClr val="68E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903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34031-5AC0-704D-86B1-8A71BF64472C}" type="datetimeFigureOut">
              <a:rPr lang="it-IT" smtClean="0"/>
              <a:t>30/12/20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EFF2-454C-BD4F-9F5D-121902220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56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02A45-B307-B442-B41E-C3CC0BA7B0C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20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7500" y="522941"/>
            <a:ext cx="8477250" cy="4636434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r>
              <a:rPr lang="it-IT" sz="3600" dirty="0">
                <a:latin typeface="Comic Sans MS"/>
                <a:cs typeface="Comic Sans MS"/>
              </a:rPr>
              <a:t>FACOLTA’ TEOLOGICA di SICILIA</a:t>
            </a:r>
            <a:br>
              <a:rPr lang="it-IT" sz="3600" dirty="0">
                <a:latin typeface="Comic Sans MS"/>
                <a:cs typeface="Comic Sans MS"/>
              </a:rPr>
            </a:br>
            <a:r>
              <a:rPr lang="it-IT" sz="3600" dirty="0">
                <a:latin typeface="Comic Sans MS"/>
                <a:cs typeface="Comic Sans MS"/>
              </a:rPr>
              <a:t>s. Giovanni Evangelista</a:t>
            </a:r>
            <a:br>
              <a:rPr lang="it-IT" sz="3600" dirty="0">
                <a:latin typeface="Comic Sans MS"/>
                <a:cs typeface="Comic Sans MS"/>
              </a:rPr>
            </a:br>
            <a:r>
              <a:rPr lang="it-IT" sz="3600" dirty="0">
                <a:latin typeface="Comic Sans MS"/>
                <a:cs typeface="Comic Sans MS"/>
              </a:rPr>
              <a:t>____________________________</a:t>
            </a:r>
            <a:br>
              <a:rPr lang="it-IT" dirty="0">
                <a:latin typeface="Comic Sans MS"/>
                <a:cs typeface="Comic Sans MS"/>
              </a:rPr>
            </a:br>
            <a:br>
              <a:rPr lang="it-IT" dirty="0">
                <a:latin typeface="Comic Sans MS"/>
                <a:cs typeface="Comic Sans MS"/>
              </a:rPr>
            </a:br>
            <a:r>
              <a:rPr lang="it-IT" dirty="0">
                <a:solidFill>
                  <a:srgbClr val="FF0000"/>
                </a:solidFill>
                <a:latin typeface="Comic Sans MS"/>
                <a:cs typeface="Comic Sans MS"/>
              </a:rPr>
              <a:t>ESTETICA filosofica</a:t>
            </a:r>
            <a:br>
              <a:rPr lang="it-IT" dirty="0">
                <a:latin typeface="Comic Sans MS"/>
                <a:cs typeface="Comic Sans MS"/>
              </a:rPr>
            </a:br>
            <a:br>
              <a:rPr lang="it-IT" dirty="0">
                <a:latin typeface="Comic Sans MS"/>
                <a:cs typeface="Comic Sans MS"/>
              </a:rPr>
            </a:br>
            <a:r>
              <a:rPr lang="it-IT" sz="2400" dirty="0">
                <a:latin typeface="Comic Sans MS"/>
                <a:cs typeface="Comic Sans MS"/>
              </a:rPr>
              <a:t>V anno IT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7501" y="4889501"/>
            <a:ext cx="8477250" cy="1793874"/>
          </a:xfrm>
          <a:solidFill>
            <a:srgbClr val="595959"/>
          </a:solidFill>
        </p:spPr>
        <p:txBody>
          <a:bodyPr>
            <a:normAutofit/>
          </a:bodyPr>
          <a:lstStyle/>
          <a:p>
            <a:r>
              <a:rPr lang="it-IT" sz="2800" dirty="0">
                <a:latin typeface="Comic Sans MS"/>
                <a:cs typeface="Comic Sans MS"/>
              </a:rPr>
              <a:t>___________________________________</a:t>
            </a:r>
          </a:p>
          <a:p>
            <a:endParaRPr lang="it-IT" sz="2800" dirty="0">
              <a:latin typeface="Comic Sans MS"/>
              <a:cs typeface="Comic Sans MS"/>
            </a:endParaRPr>
          </a:p>
          <a:p>
            <a:r>
              <a:rPr lang="it-IT" sz="2800" dirty="0">
                <a:latin typeface="Comic Sans MS"/>
                <a:cs typeface="Comic Sans MS"/>
              </a:rPr>
              <a:t>Maria Antonietta Spinosa </a:t>
            </a:r>
          </a:p>
        </p:txBody>
      </p:sp>
    </p:spTree>
    <p:extLst>
      <p:ext uri="{BB962C8B-B14F-4D97-AF65-F5344CB8AC3E}">
        <p14:creationId xmlns:p14="http://schemas.microsoft.com/office/powerpoint/2010/main" val="238554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353943"/>
            <a:ext cx="8537080" cy="132343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1.4 Arte e bellezza:</a:t>
            </a:r>
          </a:p>
          <a:p>
            <a:pPr algn="ctr"/>
            <a:r>
              <a:rPr lang="it-IT" sz="4000" i="1" dirty="0">
                <a:solidFill>
                  <a:srgbClr val="FF0000"/>
                </a:solidFill>
                <a:latin typeface="Comic Sans MS"/>
                <a:cs typeface="Comic Sans MS"/>
              </a:rPr>
              <a:t>excursus</a:t>
            </a:r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 storico per cenni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3233172"/>
            <a:ext cx="8665699" cy="169277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it-IT" sz="2400" dirty="0">
                <a:latin typeface="Comic Sans MS"/>
                <a:cs typeface="Comic Sans MS"/>
              </a:rPr>
              <a:t>età </a:t>
            </a:r>
            <a:r>
              <a:rPr lang="it-IT" sz="2400" dirty="0">
                <a:solidFill>
                  <a:srgbClr val="FFFF00"/>
                </a:solidFill>
                <a:latin typeface="Comic Sans MS"/>
                <a:cs typeface="Comic Sans MS"/>
              </a:rPr>
              <a:t>antica</a:t>
            </a:r>
            <a:r>
              <a:rPr lang="it-IT" sz="2400" dirty="0">
                <a:latin typeface="Comic Sans MS"/>
                <a:cs typeface="Comic Sans MS"/>
              </a:rPr>
              <a:t>                età </a:t>
            </a:r>
            <a:r>
              <a:rPr lang="it-IT" sz="2400" dirty="0">
                <a:solidFill>
                  <a:srgbClr val="3366FF"/>
                </a:solidFill>
                <a:latin typeface="Comic Sans MS"/>
                <a:cs typeface="Comic Sans MS"/>
              </a:rPr>
              <a:t>moderna</a:t>
            </a:r>
            <a:r>
              <a:rPr lang="it-IT" sz="2400" dirty="0">
                <a:latin typeface="Comic Sans MS"/>
                <a:cs typeface="Comic Sans MS"/>
              </a:rPr>
              <a:t>           età  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contemporanea</a:t>
            </a:r>
          </a:p>
          <a:p>
            <a:pPr fontAlgn="base"/>
            <a:endParaRPr lang="it-IT" sz="2400" dirty="0">
              <a:latin typeface="Comic Sans MS"/>
              <a:cs typeface="Comic Sans MS"/>
            </a:endParaRPr>
          </a:p>
          <a:p>
            <a:pPr fontAlgn="base"/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arte ≠ bello</a:t>
            </a:r>
            <a:r>
              <a:rPr lang="it-IT" sz="2800" dirty="0">
                <a:latin typeface="Comic Sans MS"/>
                <a:cs typeface="Comic Sans MS"/>
              </a:rPr>
              <a:t>          </a:t>
            </a:r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arte&gt; bello</a:t>
            </a:r>
            <a:r>
              <a:rPr lang="it-IT" sz="2800" dirty="0">
                <a:latin typeface="Comic Sans MS"/>
                <a:cs typeface="Comic Sans MS"/>
              </a:rPr>
              <a:t>            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arte ↔ bello</a:t>
            </a:r>
          </a:p>
          <a:p>
            <a:pPr fontAlgn="base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1897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353943"/>
            <a:ext cx="8537080" cy="707886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1.5 La prospettiva del corso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6246" y="2443313"/>
            <a:ext cx="8665699" cy="2862322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FFFF00"/>
                </a:solidFill>
                <a:latin typeface="Comic Sans MS"/>
                <a:cs typeface="Comic Sans MS"/>
              </a:rPr>
              <a:t>teoria del sentimento</a:t>
            </a:r>
            <a:r>
              <a:rPr lang="it-IT" sz="3200" dirty="0">
                <a:latin typeface="Comic Sans MS"/>
                <a:cs typeface="Comic Sans MS"/>
              </a:rPr>
              <a:t>        </a:t>
            </a:r>
            <a:r>
              <a:rPr lang="it-IT" sz="3200" dirty="0">
                <a:solidFill>
                  <a:srgbClr val="4BD1F1"/>
                </a:solidFill>
                <a:latin typeface="Comic Sans MS"/>
                <a:cs typeface="Comic Sans MS"/>
              </a:rPr>
              <a:t>filosofia dell’arte</a:t>
            </a:r>
          </a:p>
          <a:p>
            <a:pPr algn="ctr"/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                                      </a:t>
            </a:r>
          </a:p>
          <a:p>
            <a:pPr algn="ctr"/>
            <a:endParaRPr lang="it-IT" sz="2800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endParaRPr lang="it-IT" sz="3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Metafisica della Bellezza</a:t>
            </a:r>
            <a:endParaRPr lang="it-IT" sz="2800" i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Freccia circolare a sinistra 14"/>
          <p:cNvSpPr/>
          <p:nvPr/>
        </p:nvSpPr>
        <p:spPr>
          <a:xfrm rot="5400000" flipV="1">
            <a:off x="4355360" y="705556"/>
            <a:ext cx="962371" cy="5955861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2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353943"/>
            <a:ext cx="8537080" cy="707886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1.5 La prospettiva del corso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6246" y="2443313"/>
            <a:ext cx="8665699" cy="3662541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  <a:latin typeface="Comic Sans MS"/>
                <a:cs typeface="Comic Sans MS"/>
              </a:rPr>
              <a:t>-la prospettiva di TOMMASO: la </a:t>
            </a:r>
            <a:r>
              <a:rPr lang="it-IT" sz="3200" i="1" dirty="0">
                <a:solidFill>
                  <a:srgbClr val="FFFF00"/>
                </a:solidFill>
                <a:latin typeface="Comic Sans MS"/>
                <a:cs typeface="Comic Sans MS"/>
              </a:rPr>
              <a:t>cogitativa</a:t>
            </a:r>
            <a:endParaRPr lang="it-IT" sz="3200" i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(</a:t>
            </a:r>
            <a:r>
              <a:rPr lang="it-IT" sz="2800" i="1" dirty="0">
                <a:solidFill>
                  <a:srgbClr val="3366FF"/>
                </a:solidFill>
                <a:latin typeface="Comic Sans MS"/>
                <a:cs typeface="Comic Sans MS"/>
              </a:rPr>
              <a:t>Summa </a:t>
            </a:r>
            <a:r>
              <a:rPr lang="it-IT" sz="2800" i="1" dirty="0" err="1">
                <a:solidFill>
                  <a:srgbClr val="3366FF"/>
                </a:solidFill>
                <a:latin typeface="Comic Sans MS"/>
                <a:cs typeface="Comic Sans MS"/>
              </a:rPr>
              <a:t>Theologiae</a:t>
            </a:r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 I, q.78, a.4, c.)  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Ragione particolare, intelligenza pratica?</a:t>
            </a:r>
          </a:p>
          <a:p>
            <a:pPr algn="ctr"/>
            <a:endParaRPr lang="it-IT" sz="2800" dirty="0">
              <a:latin typeface="Comic Sans MS"/>
              <a:cs typeface="Comic Sans MS"/>
            </a:endParaRPr>
          </a:p>
          <a:p>
            <a:pPr algn="just"/>
            <a:r>
              <a:rPr lang="it-IT" sz="2000" dirty="0">
                <a:latin typeface="Comic Sans MS"/>
                <a:cs typeface="Comic Sans MS"/>
              </a:rPr>
              <a:t>Capacità di organizzare liberamente i comportamenti, inventare progetti, cogliere gli scopi particolari dell’immediato come fini in quanto fini, dare risposte oltre il determinismo causale                                   </a:t>
            </a:r>
          </a:p>
          <a:p>
            <a:pPr algn="ctr"/>
            <a:endParaRPr lang="it-IT" sz="2800" i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6999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16838" y="661481"/>
            <a:ext cx="8665699" cy="3354765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  <a:latin typeface="Comic Sans MS"/>
                <a:cs typeface="Comic Sans MS"/>
              </a:rPr>
              <a:t>-</a:t>
            </a:r>
            <a:r>
              <a:rPr lang="it-IT" sz="3200" dirty="0">
                <a:solidFill>
                  <a:srgbClr val="FFFFFF"/>
                </a:solidFill>
                <a:latin typeface="Comic Sans MS"/>
                <a:cs typeface="Comic Sans MS"/>
              </a:rPr>
              <a:t>la prospettiva di TOMMASO: la </a:t>
            </a:r>
            <a:r>
              <a:rPr lang="it-IT" sz="3200" i="1" dirty="0">
                <a:solidFill>
                  <a:srgbClr val="FFFFFF"/>
                </a:solidFill>
                <a:latin typeface="Comic Sans MS"/>
                <a:cs typeface="Comic Sans MS"/>
              </a:rPr>
              <a:t>cogitativa</a:t>
            </a:r>
          </a:p>
          <a:p>
            <a:pPr algn="ctr"/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(Summa </a:t>
            </a:r>
            <a:r>
              <a:rPr lang="it-IT" sz="2800" dirty="0" err="1">
                <a:solidFill>
                  <a:srgbClr val="3366FF"/>
                </a:solidFill>
                <a:latin typeface="Comic Sans MS"/>
                <a:cs typeface="Comic Sans MS"/>
              </a:rPr>
              <a:t>Theologiae</a:t>
            </a:r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 I, q.81, a.3, c.)  </a:t>
            </a:r>
          </a:p>
          <a:p>
            <a:pPr algn="thaiDist"/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     Loco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autem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aestimativae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virtutis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est in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homine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,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sicut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dictum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est, vis cogitativa;</a:t>
            </a:r>
          </a:p>
          <a:p>
            <a:pPr algn="thaiDist"/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  quo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dicitur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a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quibusdam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it-IT" sz="1600" i="1" dirty="0">
                <a:solidFill>
                  <a:srgbClr val="3366FF"/>
                </a:solidFill>
                <a:latin typeface="Comic Sans MS"/>
                <a:cs typeface="Comic Sans MS"/>
              </a:rPr>
              <a:t>ratio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it-IT" sz="1600" b="1" i="1" dirty="0" err="1">
                <a:solidFill>
                  <a:srgbClr val="3366FF"/>
                </a:solidFill>
                <a:latin typeface="Comic Sans MS"/>
                <a:cs typeface="Comic Sans MS"/>
              </a:rPr>
              <a:t>particularis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eo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est collativa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intentionum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>
                <a:solidFill>
                  <a:srgbClr val="3366FF"/>
                </a:solidFill>
                <a:latin typeface="Comic Sans MS"/>
                <a:cs typeface="Comic Sans MS"/>
              </a:rPr>
              <a:t>individualium</a:t>
            </a:r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.</a:t>
            </a:r>
          </a:p>
          <a:p>
            <a:pPr algn="thaiDist"/>
            <a:endParaRPr lang="it-IT" sz="1600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thaiDist"/>
            <a:r>
              <a:rPr lang="it-IT" sz="1600" dirty="0">
                <a:solidFill>
                  <a:srgbClr val="3366FF"/>
                </a:solidFill>
                <a:latin typeface="Comic Sans MS"/>
                <a:cs typeface="Comic Sans MS"/>
              </a:rPr>
              <a:t>La ragione universale o intellettiva ha due caratterizzazioni.. Si dice speculativa quando ha come fine la semplice considerazione della verità in sé, e come oggetto generale il necessario o il contingente, non come è nel particolare, ma come è in universale</a:t>
            </a:r>
          </a:p>
          <a:p>
            <a:pPr algn="ctr"/>
            <a:endParaRPr lang="it-IT" sz="2800" i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654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353943"/>
            <a:ext cx="8537080" cy="707886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1.5 La prospettiva del corso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6246" y="1600200"/>
            <a:ext cx="8665699" cy="3662541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  <a:latin typeface="Comic Sans MS"/>
                <a:cs typeface="Comic Sans MS"/>
              </a:rPr>
              <a:t>-la prospettiva di Paul RICOEUR: </a:t>
            </a:r>
          </a:p>
          <a:p>
            <a:pPr algn="ctr"/>
            <a:r>
              <a:rPr lang="it-IT" sz="3200" dirty="0">
                <a:solidFill>
                  <a:srgbClr val="FFFF00"/>
                </a:solidFill>
                <a:latin typeface="Comic Sans MS"/>
                <a:cs typeface="Comic Sans MS"/>
              </a:rPr>
              <a:t>il</a:t>
            </a:r>
            <a:r>
              <a:rPr lang="it-IT" sz="3200" i="1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3200" dirty="0">
                <a:solidFill>
                  <a:srgbClr val="FFFF00"/>
                </a:solidFill>
                <a:latin typeface="Comic Sans MS"/>
                <a:cs typeface="Comic Sans MS"/>
              </a:rPr>
              <a:t>sentimento</a:t>
            </a:r>
            <a:r>
              <a:rPr lang="it-IT" sz="3200" i="1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3200" dirty="0">
                <a:solidFill>
                  <a:srgbClr val="FFFF00"/>
                </a:solidFill>
                <a:latin typeface="Comic Sans MS"/>
                <a:cs typeface="Comic Sans MS"/>
              </a:rPr>
              <a:t>come</a:t>
            </a:r>
            <a:r>
              <a:rPr lang="it-IT" sz="3200" i="1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3200" i="1" dirty="0" err="1">
                <a:solidFill>
                  <a:srgbClr val="FFFF00"/>
                </a:solidFill>
                <a:latin typeface="Comic Sans MS"/>
                <a:cs typeface="Comic Sans MS"/>
              </a:rPr>
              <a:t>medietas</a:t>
            </a:r>
            <a:endParaRPr lang="it-IT" sz="3200" i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(</a:t>
            </a:r>
            <a:r>
              <a:rPr lang="it-IT" sz="2800" i="1" dirty="0">
                <a:solidFill>
                  <a:srgbClr val="4BD1F1"/>
                </a:solidFill>
                <a:latin typeface="Comic Sans MS"/>
                <a:cs typeface="Comic Sans MS"/>
              </a:rPr>
              <a:t>L’</a:t>
            </a:r>
            <a:r>
              <a:rPr lang="it-IT" sz="2800" i="1" dirty="0" err="1">
                <a:solidFill>
                  <a:srgbClr val="4BD1F1"/>
                </a:solidFill>
                <a:latin typeface="Comic Sans MS"/>
                <a:cs typeface="Comic Sans MS"/>
              </a:rPr>
              <a:t>Homme</a:t>
            </a:r>
            <a:r>
              <a:rPr lang="it-IT" sz="2800" i="1" dirty="0">
                <a:solidFill>
                  <a:srgbClr val="4BD1F1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rgbClr val="4BD1F1"/>
                </a:solidFill>
                <a:latin typeface="Comic Sans MS"/>
                <a:cs typeface="Comic Sans MS"/>
              </a:rPr>
              <a:t>faillible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)  </a:t>
            </a:r>
          </a:p>
          <a:p>
            <a:pPr algn="ctr"/>
            <a:endParaRPr lang="it-IT" sz="2800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fontAlgn="base"/>
            <a:r>
              <a:rPr lang="it-IT" sz="2800" dirty="0">
                <a:latin typeface="Comic Sans MS"/>
                <a:cs typeface="Comic Sans MS"/>
              </a:rPr>
              <a:t>età 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antica</a:t>
            </a:r>
            <a:r>
              <a:rPr lang="it-IT" sz="2800" dirty="0">
                <a:latin typeface="Comic Sans MS"/>
                <a:cs typeface="Comic Sans MS"/>
              </a:rPr>
              <a:t>: sentimento → 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tendenza</a:t>
            </a:r>
            <a:r>
              <a:rPr lang="it-IT" sz="2800" dirty="0">
                <a:latin typeface="Comic Sans MS"/>
                <a:cs typeface="Comic Sans MS"/>
              </a:rPr>
              <a:t>/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volizione</a:t>
            </a:r>
          </a:p>
          <a:p>
            <a:pPr fontAlgn="base"/>
            <a:r>
              <a:rPr lang="it-IT" sz="2800" dirty="0">
                <a:latin typeface="Comic Sans MS"/>
                <a:cs typeface="Comic Sans MS"/>
              </a:rPr>
              <a:t>età 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moderna</a:t>
            </a:r>
            <a:r>
              <a:rPr lang="it-IT" sz="2800" dirty="0">
                <a:latin typeface="Comic Sans MS"/>
                <a:cs typeface="Comic Sans MS"/>
              </a:rPr>
              <a:t>: sentimento → 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conoscenza</a:t>
            </a:r>
          </a:p>
          <a:p>
            <a:pPr fontAlgn="base"/>
            <a:r>
              <a:rPr lang="it-IT" sz="2800" dirty="0">
                <a:latin typeface="Comic Sans MS"/>
                <a:cs typeface="Comic Sans MS"/>
              </a:rPr>
              <a:t>età </a:t>
            </a:r>
            <a:r>
              <a:rPr lang="it-IT" sz="2800" dirty="0" err="1">
                <a:solidFill>
                  <a:srgbClr val="FF0000"/>
                </a:solidFill>
                <a:latin typeface="Comic Sans MS"/>
                <a:cs typeface="Comic Sans MS"/>
              </a:rPr>
              <a:t>contemp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.: </a:t>
            </a:r>
            <a:r>
              <a:rPr lang="it-IT" sz="2800" dirty="0">
                <a:latin typeface="Comic Sans MS"/>
                <a:cs typeface="Comic Sans MS"/>
              </a:rPr>
              <a:t>centralità della </a:t>
            </a:r>
            <a:r>
              <a:rPr lang="it-IT" altLang="ja-JP" sz="2800" dirty="0">
                <a:latin typeface="Comic Sans MS"/>
                <a:cs typeface="Comic Sans MS"/>
              </a:rPr>
              <a:t>“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situazione emotiva</a:t>
            </a:r>
            <a:r>
              <a:rPr lang="it-IT" altLang="ja-JP" sz="2800" dirty="0">
                <a:latin typeface="Comic Sans MS"/>
                <a:cs typeface="Comic Sans MS"/>
              </a:rPr>
              <a:t>”</a:t>
            </a:r>
            <a:endParaRPr lang="it-IT" sz="2800" dirty="0">
              <a:latin typeface="Comic Sans MS"/>
              <a:cs typeface="Comic Sans MS"/>
            </a:endParaRPr>
          </a:p>
          <a:p>
            <a:pPr algn="ctr"/>
            <a:endParaRPr lang="it-IT" sz="2800" dirty="0">
              <a:latin typeface="Comic Sans MS"/>
              <a:cs typeface="Comic Sans M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64865" y="5648875"/>
            <a:ext cx="8537080" cy="523220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solidFill>
                  <a:srgbClr val="4BD1F1"/>
                </a:solidFill>
                <a:latin typeface="Comic Sans MS"/>
                <a:cs typeface="Comic Sans MS"/>
              </a:rPr>
              <a:t>L’uomo è la gioia del sì, nella tristezza del finito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55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015663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RICOEUR: sul sentimento</a:t>
            </a:r>
          </a:p>
          <a:p>
            <a:pPr algn="ctr"/>
            <a:r>
              <a:rPr lang="it-IT" sz="2400" dirty="0">
                <a:latin typeface="Comic Sans MS"/>
                <a:cs typeface="Comic Sans MS"/>
              </a:rPr>
              <a:t>tra </a:t>
            </a:r>
            <a:r>
              <a:rPr lang="it-IT" sz="2800" dirty="0">
                <a:latin typeface="Comic Sans MS"/>
                <a:cs typeface="Comic Sans MS"/>
              </a:rPr>
              <a:t>paradosso</a:t>
            </a:r>
            <a:r>
              <a:rPr lang="it-IT" sz="2400" dirty="0">
                <a:latin typeface="Comic Sans MS"/>
                <a:cs typeface="Comic Sans MS"/>
              </a:rPr>
              <a:t> e </a:t>
            </a:r>
            <a:r>
              <a:rPr lang="it-IT" sz="2800" dirty="0">
                <a:latin typeface="Comic Sans MS"/>
                <a:cs typeface="Comic Sans MS"/>
              </a:rPr>
              <a:t>Mistero</a:t>
            </a:r>
            <a:r>
              <a:rPr lang="it-IT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5088" y="1414325"/>
            <a:ext cx="8665699" cy="2985432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In-esse originario</a:t>
            </a:r>
          </a:p>
          <a:p>
            <a:pPr algn="ctr"/>
            <a:r>
              <a:rPr lang="it-IT" sz="2400" dirty="0">
                <a:latin typeface="Comic Sans MS"/>
                <a:cs typeface="Comic Sans MS"/>
              </a:rPr>
              <a:t>SOGGETTO-OGGETTO</a:t>
            </a:r>
          </a:p>
          <a:p>
            <a:pPr algn="ctr"/>
            <a:r>
              <a:rPr lang="it-IT" sz="1600" dirty="0">
                <a:solidFill>
                  <a:srgbClr val="68E4A8"/>
                </a:solidFill>
                <a:latin typeface="Comic Sans MS"/>
                <a:cs typeface="Comic Sans MS"/>
              </a:rPr>
              <a:t>Mistero</a:t>
            </a:r>
          </a:p>
          <a:p>
            <a:pPr algn="ctr"/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Ragione</a:t>
            </a:r>
            <a:r>
              <a:rPr lang="it-IT" sz="2800" dirty="0">
                <a:latin typeface="Comic Sans MS"/>
                <a:cs typeface="Comic Sans MS"/>
              </a:rPr>
              <a:t>           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sentimento</a:t>
            </a:r>
            <a:r>
              <a:rPr lang="it-IT" sz="2800" dirty="0">
                <a:latin typeface="Comic Sans MS"/>
                <a:cs typeface="Comic Sans MS"/>
              </a:rPr>
              <a:t>           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volontà</a:t>
            </a:r>
          </a:p>
          <a:p>
            <a:pPr algn="ctr"/>
            <a:r>
              <a:rPr lang="it-IT" sz="2800" i="1" dirty="0">
                <a:solidFill>
                  <a:srgbClr val="FFFF00"/>
                </a:solidFill>
                <a:latin typeface="Comic Sans MS"/>
                <a:cs typeface="Comic Sans MS"/>
              </a:rPr>
              <a:t>Penso</a:t>
            </a:r>
            <a:r>
              <a:rPr lang="it-IT" sz="2800" dirty="0">
                <a:latin typeface="Comic Sans MS"/>
                <a:cs typeface="Comic Sans MS"/>
              </a:rPr>
              <a:t>               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aspiro</a:t>
            </a:r>
            <a:r>
              <a:rPr lang="it-IT" sz="2800" dirty="0">
                <a:latin typeface="Comic Sans MS"/>
                <a:cs typeface="Comic Sans MS"/>
              </a:rPr>
              <a:t>                    </a:t>
            </a:r>
            <a:r>
              <a:rPr lang="it-IT" sz="2800" i="1" dirty="0">
                <a:solidFill>
                  <a:srgbClr val="4BD1F1"/>
                </a:solidFill>
                <a:latin typeface="Comic Sans MS"/>
                <a:cs typeface="Comic Sans MS"/>
              </a:rPr>
              <a:t>tendo</a:t>
            </a:r>
          </a:p>
          <a:p>
            <a:pPr algn="ctr"/>
            <a:r>
              <a:rPr lang="it-IT" sz="1600" dirty="0">
                <a:solidFill>
                  <a:srgbClr val="68E4A8"/>
                </a:solidFill>
                <a:latin typeface="Comic Sans MS"/>
                <a:cs typeface="Comic Sans MS"/>
              </a:rPr>
              <a:t>paradosso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Intenzione = affezione</a:t>
            </a:r>
          </a:p>
          <a:p>
            <a:pPr algn="ctr"/>
            <a:r>
              <a:rPr lang="hu-HU" sz="2000" dirty="0">
                <a:latin typeface="Comic Sans MS"/>
                <a:cs typeface="Comic Sans MS"/>
              </a:rPr>
              <a:t>Né</a:t>
            </a:r>
            <a:r>
              <a:rPr lang="it-IT" sz="2000" dirty="0">
                <a:latin typeface="Comic Sans MS"/>
                <a:cs typeface="Comic Sans MS"/>
              </a:rPr>
              <a:t> OGG  né SOGG</a:t>
            </a:r>
          </a:p>
        </p:txBody>
      </p:sp>
      <p:sp>
        <p:nvSpPr>
          <p:cNvPr id="6" name="Rettangolo 5"/>
          <p:cNvSpPr/>
          <p:nvPr/>
        </p:nvSpPr>
        <p:spPr>
          <a:xfrm>
            <a:off x="273315" y="5165229"/>
            <a:ext cx="8415711" cy="1446550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“critica affettiva”</a:t>
            </a:r>
          </a:p>
          <a:p>
            <a:pPr>
              <a:buFontTx/>
              <a:buChar char="-"/>
            </a:pPr>
            <a:r>
              <a:rPr lang="it-IT" sz="2000" dirty="0">
                <a:latin typeface="Comic Sans MS"/>
                <a:cs typeface="Comic Sans MS"/>
              </a:rPr>
              <a:t>dottrina greca </a:t>
            </a:r>
            <a:r>
              <a:rPr lang="ja-JP" altLang="it-IT" sz="2000" dirty="0">
                <a:latin typeface="Comic Sans MS"/>
                <a:cs typeface="Comic Sans MS"/>
              </a:rPr>
              <a:t>“</a:t>
            </a:r>
            <a:r>
              <a:rPr lang="el-GR" sz="2000" dirty="0">
                <a:latin typeface="Comic Sans MS"/>
                <a:cs typeface="Comic Sans MS"/>
              </a:rPr>
              <a:t>αρετή</a:t>
            </a:r>
            <a:r>
              <a:rPr lang="ja-JP" altLang="it-IT" sz="2000" dirty="0">
                <a:latin typeface="Comic Sans MS"/>
                <a:cs typeface="Comic Sans MS"/>
              </a:rPr>
              <a:t>”</a:t>
            </a:r>
            <a:r>
              <a:rPr lang="it-IT" altLang="ja-JP" sz="2000" dirty="0">
                <a:latin typeface="Comic Sans MS"/>
                <a:cs typeface="Comic Sans MS"/>
              </a:rPr>
              <a:t> (ARISTOTELE)</a:t>
            </a:r>
            <a:endParaRPr lang="it-IT" sz="2000" dirty="0">
              <a:latin typeface="Comic Sans MS"/>
              <a:cs typeface="Comic Sans MS"/>
            </a:endParaRPr>
          </a:p>
          <a:p>
            <a:pPr>
              <a:buFontTx/>
              <a:buChar char="-"/>
            </a:pPr>
            <a:r>
              <a:rPr lang="it-IT" sz="2000" dirty="0">
                <a:latin typeface="Comic Sans MS"/>
                <a:cs typeface="Comic Sans MS"/>
              </a:rPr>
              <a:t> dottrina moderna dei “trattati delle passioni” (SPINOZA)</a:t>
            </a:r>
          </a:p>
          <a:p>
            <a:pPr>
              <a:buFontTx/>
              <a:buChar char="-"/>
            </a:pPr>
            <a:endParaRPr lang="it-IT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7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17853" y="800733"/>
            <a:ext cx="7896386" cy="4893648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/>
            <a:endParaRPr lang="it-IT" sz="24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800" dirty="0">
                <a:solidFill>
                  <a:srgbClr val="EA2237"/>
                </a:solidFill>
                <a:latin typeface="Comic Sans MS"/>
                <a:cs typeface="Comic Sans MS"/>
              </a:rPr>
              <a:t>&lt;&lt;Il colmo di appartenenza all’essere</a:t>
            </a:r>
          </a:p>
          <a:p>
            <a:pPr algn="ctr"/>
            <a:r>
              <a:rPr lang="it-IT" sz="2800" dirty="0">
                <a:solidFill>
                  <a:srgbClr val="EA2237"/>
                </a:solidFill>
                <a:latin typeface="Comic Sans MS"/>
                <a:cs typeface="Comic Sans MS"/>
              </a:rPr>
              <a:t> sarà quello in cui ciò che è più distaccato </a:t>
            </a:r>
          </a:p>
          <a:p>
            <a:pPr algn="ctr"/>
            <a:r>
              <a:rPr lang="it-IT" sz="2800" dirty="0">
                <a:solidFill>
                  <a:srgbClr val="EA2237"/>
                </a:solidFill>
                <a:latin typeface="Comic Sans MS"/>
                <a:cs typeface="Comic Sans MS"/>
              </a:rPr>
              <a:t>dal nostro fondo vitale, ciò che è assoluto,</a:t>
            </a:r>
          </a:p>
          <a:p>
            <a:pPr algn="ctr"/>
            <a:r>
              <a:rPr lang="it-IT" sz="2800" dirty="0">
                <a:solidFill>
                  <a:srgbClr val="EA2237"/>
                </a:solidFill>
                <a:latin typeface="Comic Sans MS"/>
                <a:cs typeface="Comic Sans MS"/>
              </a:rPr>
              <a:t> nel senso forte del termine, </a:t>
            </a:r>
          </a:p>
          <a:p>
            <a:pPr algn="ctr"/>
            <a:r>
              <a:rPr lang="it-IT" sz="2800" dirty="0">
                <a:solidFill>
                  <a:srgbClr val="EA2237"/>
                </a:solidFill>
                <a:latin typeface="Comic Sans MS"/>
                <a:cs typeface="Comic Sans MS"/>
              </a:rPr>
              <a:t>diviene il cuore del nostro cuore, </a:t>
            </a:r>
          </a:p>
          <a:p>
            <a:pPr algn="ctr"/>
            <a:r>
              <a:rPr lang="it-IT" sz="2800" dirty="0">
                <a:solidFill>
                  <a:srgbClr val="EA2237"/>
                </a:solidFill>
                <a:latin typeface="Comic Sans MS"/>
                <a:cs typeface="Comic Sans MS"/>
              </a:rPr>
              <a:t>l’Incondizionato che la ragione esige </a:t>
            </a:r>
          </a:p>
          <a:p>
            <a:pPr algn="ctr"/>
            <a:r>
              <a:rPr lang="it-IT" sz="2800" dirty="0">
                <a:solidFill>
                  <a:srgbClr val="EA2237"/>
                </a:solidFill>
                <a:latin typeface="Comic Sans MS"/>
                <a:cs typeface="Comic Sans MS"/>
              </a:rPr>
              <a:t>e di cui il sentimento manifesta l’interiorità&gt;&gt;</a:t>
            </a:r>
          </a:p>
          <a:p>
            <a:pPr algn="ctr"/>
            <a:endParaRPr lang="it-IT" sz="2800" dirty="0">
              <a:solidFill>
                <a:srgbClr val="EA2237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Paul RICOEUR, </a:t>
            </a:r>
            <a:r>
              <a:rPr lang="it-IT" sz="2800" i="1" dirty="0">
                <a:latin typeface="Comic Sans MS"/>
                <a:cs typeface="Comic Sans MS"/>
              </a:rPr>
              <a:t>L’</a:t>
            </a:r>
            <a:r>
              <a:rPr lang="it-IT" sz="2800" i="1" dirty="0" err="1">
                <a:latin typeface="Comic Sans MS"/>
                <a:cs typeface="Comic Sans MS"/>
              </a:rPr>
              <a:t>Homme</a:t>
            </a:r>
            <a:r>
              <a:rPr lang="it-IT" sz="2800" i="1" dirty="0">
                <a:latin typeface="Comic Sans MS"/>
                <a:cs typeface="Comic Sans MS"/>
              </a:rPr>
              <a:t> </a:t>
            </a:r>
            <a:r>
              <a:rPr lang="it-IT" sz="2800" i="1" dirty="0" err="1">
                <a:latin typeface="Comic Sans MS"/>
                <a:cs typeface="Comic Sans MS"/>
              </a:rPr>
              <a:t>faillible</a:t>
            </a:r>
            <a:endParaRPr lang="it-IT" sz="2800" i="1" dirty="0">
              <a:latin typeface="Comic Sans MS"/>
              <a:cs typeface="Comic Sans MS"/>
            </a:endParaRPr>
          </a:p>
          <a:p>
            <a:endParaRPr lang="it-IT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8539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49981"/>
              </p:ext>
            </p:extLst>
          </p:nvPr>
        </p:nvGraphicFramePr>
        <p:xfrm>
          <a:off x="65975" y="1228247"/>
          <a:ext cx="9078025" cy="4291510"/>
        </p:xfrm>
        <a:graphic>
          <a:graphicData uri="http://schemas.openxmlformats.org/drawingml/2006/table">
            <a:tbl>
              <a:tblPr/>
              <a:tblGrid>
                <a:gridCol w="30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3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Tatarkiewicz</a:t>
                      </a:r>
                      <a:endParaRPr kumimoji="0" lang="it-IT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Storia dell’estetica 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(1960/68)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Givone</a:t>
                      </a:r>
                      <a:endParaRPr kumimoji="0" lang="it-IT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Croce</a:t>
                      </a:r>
                      <a:endParaRPr kumimoji="0" lang="it-IT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Estetica come scienza dell’espressione e linguistica generale 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(1902)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417"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Storicità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Nessuna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def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. di arte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Salva la molteplicità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delle espressioni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artistiche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D1F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Criterio di scartamento*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D1F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Sintesi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che implica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un giudizio storico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sulla storia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Teoria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Una sola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def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. di arte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Salva il carattere speculativo dell’estetica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73315" y="353943"/>
            <a:ext cx="8537080" cy="707886"/>
          </a:xfrm>
          <a:prstGeom prst="rect">
            <a:avLst/>
          </a:prstGeom>
          <a:solidFill>
            <a:srgbClr val="595959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1.6 Possibili tesi storiografiche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73315" y="5845022"/>
            <a:ext cx="8689480" cy="83099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4BD1F1"/>
                </a:solidFill>
                <a:latin typeface="Comic Sans MS"/>
                <a:cs typeface="Comic Sans MS"/>
              </a:rPr>
              <a:t>* La storicizzazione delle prospettive </a:t>
            </a:r>
          </a:p>
          <a:p>
            <a:pPr algn="ctr"/>
            <a:r>
              <a:rPr lang="it-IT" sz="2400" dirty="0">
                <a:solidFill>
                  <a:srgbClr val="4BD1F1"/>
                </a:solidFill>
                <a:latin typeface="Comic Sans MS"/>
                <a:cs typeface="Comic Sans MS"/>
              </a:rPr>
              <a:t>è ricostruzione, valutazione critica</a:t>
            </a:r>
          </a:p>
        </p:txBody>
      </p:sp>
    </p:spTree>
    <p:extLst>
      <p:ext uri="{BB962C8B-B14F-4D97-AF65-F5344CB8AC3E}">
        <p14:creationId xmlns:p14="http://schemas.microsoft.com/office/powerpoint/2010/main" val="33909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99596"/>
              </p:ext>
            </p:extLst>
          </p:nvPr>
        </p:nvGraphicFramePr>
        <p:xfrm>
          <a:off x="65975" y="1412417"/>
          <a:ext cx="9078025" cy="5098603"/>
        </p:xfrm>
        <a:graphic>
          <a:graphicData uri="http://schemas.openxmlformats.org/drawingml/2006/table">
            <a:tbl>
              <a:tblPr/>
              <a:tblGrid>
                <a:gridCol w="30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5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Arte come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</a:t>
                      </a:r>
                      <a:r>
                        <a:rPr kumimoji="0" lang="it-IT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imitazione</a:t>
                      </a:r>
                      <a:endParaRPr kumimoji="0" lang="it-IT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Età</a:t>
                      </a:r>
                      <a:r>
                        <a:rPr kumimoji="0" lang="it-IT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antica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Arte come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</a:t>
                      </a:r>
                      <a:r>
                        <a:rPr kumimoji="0" lang="it-IT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espressione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Età moderna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Arte come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</a:t>
                      </a:r>
                      <a:r>
                        <a:rPr kumimoji="0" lang="it-IT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creazione</a:t>
                      </a:r>
                      <a:endParaRPr kumimoji="0" lang="it-IT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Età contemporanea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Classico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D1F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Romantico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Intreccio di 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classico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&amp;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D1F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romantico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73315" y="353943"/>
            <a:ext cx="8537080" cy="707886"/>
          </a:xfrm>
          <a:prstGeom prst="rect">
            <a:avLst/>
          </a:prstGeom>
          <a:solidFill>
            <a:srgbClr val="595959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1.7 Lo schema del nostro </a:t>
            </a:r>
            <a:r>
              <a:rPr lang="it-IT" sz="4000" i="1" dirty="0">
                <a:solidFill>
                  <a:srgbClr val="FF0000"/>
                </a:solidFill>
                <a:latin typeface="Comic Sans MS"/>
                <a:cs typeface="Comic Sans MS"/>
              </a:rPr>
              <a:t>per-</a:t>
            </a:r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corso</a:t>
            </a:r>
          </a:p>
        </p:txBody>
      </p:sp>
    </p:spTree>
    <p:extLst>
      <p:ext uri="{BB962C8B-B14F-4D97-AF65-F5344CB8AC3E}">
        <p14:creationId xmlns:p14="http://schemas.microsoft.com/office/powerpoint/2010/main" val="154488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7308"/>
              </p:ext>
            </p:extLst>
          </p:nvPr>
        </p:nvGraphicFramePr>
        <p:xfrm>
          <a:off x="65975" y="1412417"/>
          <a:ext cx="9078025" cy="5098603"/>
        </p:xfrm>
        <a:graphic>
          <a:graphicData uri="http://schemas.openxmlformats.org/drawingml/2006/table">
            <a:tbl>
              <a:tblPr/>
              <a:tblGrid>
                <a:gridCol w="30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5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Arte come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</a:t>
                      </a:r>
                      <a:r>
                        <a:rPr kumimoji="0" lang="it-IT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imitazione</a:t>
                      </a:r>
                      <a:endParaRPr kumimoji="0" lang="it-IT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Arte come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</a:t>
                      </a:r>
                      <a:r>
                        <a:rPr kumimoji="0" lang="it-IT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espressione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Arte come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</a:t>
                      </a:r>
                      <a:r>
                        <a:rPr kumimoji="0" lang="it-IT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creazione</a:t>
                      </a:r>
                      <a:endParaRPr kumimoji="0" lang="it-IT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Dio </a:t>
                      </a:r>
                      <a:r>
                        <a:rPr kumimoji="0" lang="it-IT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demiurgo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(“crea”)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D1F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Dio </a:t>
                      </a:r>
                      <a:r>
                        <a:rPr kumimoji="0" lang="it-IT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4BD1F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genio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D1F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D1F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del cosmo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D1F1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(genera)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ＭＳ Ｐゴシック" charset="0"/>
                        <a:cs typeface="Comic Sans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8E4A8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Dio </a:t>
                      </a:r>
                      <a:r>
                        <a:rPr kumimoji="0" lang="it-IT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8E4A8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spirito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8E4A8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 (generazione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8E4A8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8E4A8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creazione)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73315" y="353943"/>
            <a:ext cx="8537080" cy="646331"/>
          </a:xfrm>
          <a:prstGeom prst="rect">
            <a:avLst/>
          </a:prstGeom>
          <a:solidFill>
            <a:srgbClr val="595959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1.8 Ancora su: arte, estetica, teologia</a:t>
            </a:r>
          </a:p>
        </p:txBody>
      </p:sp>
    </p:spTree>
    <p:extLst>
      <p:ext uri="{BB962C8B-B14F-4D97-AF65-F5344CB8AC3E}">
        <p14:creationId xmlns:p14="http://schemas.microsoft.com/office/powerpoint/2010/main" val="124959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4354"/>
            <a:ext cx="8229600" cy="82176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it-IT" dirty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it-IT" dirty="0">
                <a:solidFill>
                  <a:srgbClr val="FF0000"/>
                </a:solidFill>
                <a:latin typeface="Comic Sans MS"/>
                <a:cs typeface="Comic Sans MS"/>
              </a:rPr>
              <a:t>Obiettivi</a:t>
            </a:r>
            <a:br>
              <a:rPr lang="it-IT" dirty="0">
                <a:solidFill>
                  <a:srgbClr val="FF0000"/>
                </a:solidFill>
                <a:latin typeface="Comic Sans MS"/>
                <a:cs typeface="Comic Sans MS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90706"/>
            <a:ext cx="8229600" cy="5513294"/>
          </a:xfrm>
          <a:solidFill>
            <a:srgbClr val="595959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it-IT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L’Estetica si offre come </a:t>
            </a:r>
            <a:r>
              <a:rPr lang="it-IT" dirty="0" err="1">
                <a:latin typeface="Comic Sans MS"/>
                <a:cs typeface="Comic Sans MS"/>
              </a:rPr>
              <a:t>dis</a:t>
            </a:r>
            <a:r>
              <a:rPr lang="it-IT" dirty="0">
                <a:latin typeface="Comic Sans MS"/>
                <a:cs typeface="Comic Sans MS"/>
              </a:rPr>
              <a:t>-corso filosofico </a:t>
            </a:r>
          </a:p>
          <a:p>
            <a:pPr marL="0" indent="0" algn="ctr">
              <a:buNone/>
            </a:pPr>
            <a:r>
              <a:rPr lang="it-IT" i="1" dirty="0">
                <a:latin typeface="Comic Sans MS"/>
                <a:cs typeface="Comic Sans MS"/>
              </a:rPr>
              <a:t>per </a:t>
            </a:r>
            <a:r>
              <a:rPr lang="it-IT" i="1" dirty="0" err="1">
                <a:latin typeface="Comic Sans MS"/>
                <a:cs typeface="Comic Sans MS"/>
              </a:rPr>
              <a:t>viam</a:t>
            </a:r>
            <a:r>
              <a:rPr lang="it-IT" i="1" dirty="0">
                <a:latin typeface="Comic Sans MS"/>
                <a:cs typeface="Comic Sans MS"/>
              </a:rPr>
              <a:t> </a:t>
            </a:r>
            <a:r>
              <a:rPr lang="it-IT" i="1" dirty="0" err="1">
                <a:latin typeface="Comic Sans MS"/>
                <a:cs typeface="Comic Sans MS"/>
              </a:rPr>
              <a:t>Pulchritudinis</a:t>
            </a:r>
            <a:r>
              <a:rPr lang="it-IT" i="1" dirty="0">
                <a:latin typeface="Comic Sans MS"/>
                <a:cs typeface="Comic Sans MS"/>
              </a:rPr>
              <a:t>: </a:t>
            </a:r>
            <a:r>
              <a:rPr lang="it-IT" dirty="0">
                <a:latin typeface="Comic Sans MS"/>
                <a:cs typeface="Comic Sans MS"/>
              </a:rPr>
              <a:t>per-corso che cerca 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di intercettare il vincolo tra il materiale e lo spirituale, il legame reciproco dei sensi con il senso, fino ad incrociare l’implicarsi 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di immanenza e trascendenza.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Ad un corso di Estetica situato a compimento 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degli studi di filosofia ed a conclusione degli studi 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del I ciclo istituzionale di teologia ,non  si può non affidare il compito di pensare, di queste discipline, 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la problematica e perciò inesauribilmente feconda prossimità: puntando a che lo studente argomenti intorno alla bellezza come modo eminente del darsi dell’essere e del dirsi di Dio all’uomo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904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1.8 Ancora su: arte, estetica, filosofia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5089" y="1038544"/>
            <a:ext cx="8575306" cy="538609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latin typeface="Comic Sans MS"/>
                <a:cs typeface="Comic Sans MS"/>
              </a:rPr>
              <a:t>                                                       </a:t>
            </a:r>
            <a:r>
              <a:rPr lang="it-IT" dirty="0">
                <a:latin typeface="Comic Sans MS"/>
                <a:cs typeface="Comic Sans MS"/>
              </a:rPr>
              <a:t>genialità</a:t>
            </a:r>
            <a:endParaRPr lang="it-IT" sz="2800" dirty="0">
              <a:latin typeface="Comic Sans MS"/>
              <a:cs typeface="Comic Sans MS"/>
            </a:endParaRPr>
          </a:p>
          <a:p>
            <a:r>
              <a:rPr lang="it-IT" sz="2800" dirty="0">
                <a:latin typeface="Comic Sans MS"/>
                <a:cs typeface="Comic Sans MS"/>
              </a:rPr>
              <a:t>                                </a:t>
            </a:r>
            <a:r>
              <a:rPr lang="it-IT" dirty="0">
                <a:solidFill>
                  <a:srgbClr val="FF0000"/>
                </a:solidFill>
                <a:latin typeface="Comic Sans MS"/>
                <a:cs typeface="Comic Sans MS"/>
              </a:rPr>
              <a:t>arte nella filosofia</a:t>
            </a:r>
            <a:r>
              <a:rPr lang="it-IT" dirty="0">
                <a:latin typeface="Comic Sans MS"/>
                <a:cs typeface="Comic Sans MS"/>
              </a:rPr>
              <a:t>       opera</a:t>
            </a:r>
            <a:endParaRPr lang="it-IT" sz="2800" dirty="0">
              <a:latin typeface="Comic Sans MS"/>
              <a:cs typeface="Comic Sans MS"/>
            </a:endParaRPr>
          </a:p>
          <a:p>
            <a:r>
              <a:rPr lang="it-IT" sz="2800" dirty="0">
                <a:latin typeface="Comic Sans MS"/>
                <a:cs typeface="Comic Sans MS"/>
              </a:rPr>
              <a:t>                                                       </a:t>
            </a:r>
            <a:r>
              <a:rPr lang="it-IT" dirty="0">
                <a:latin typeface="Comic Sans MS"/>
                <a:cs typeface="Comic Sans MS"/>
              </a:rPr>
              <a:t>forma</a:t>
            </a:r>
            <a:endParaRPr lang="it-IT" sz="2800" dirty="0">
              <a:latin typeface="Comic Sans MS"/>
              <a:cs typeface="Comic Sans MS"/>
            </a:endParaRPr>
          </a:p>
          <a:p>
            <a:r>
              <a:rPr lang="it-IT" sz="2800" dirty="0">
                <a:latin typeface="Comic Sans MS"/>
                <a:cs typeface="Comic Sans MS"/>
              </a:rPr>
              <a:t>                           + </a:t>
            </a:r>
          </a:p>
          <a:p>
            <a:r>
              <a:rPr lang="it-IT" sz="2800" dirty="0">
                <a:latin typeface="Comic Sans MS"/>
                <a:cs typeface="Comic Sans MS"/>
              </a:rPr>
              <a:t>                                </a:t>
            </a:r>
            <a:r>
              <a:rPr lang="it-IT" dirty="0">
                <a:solidFill>
                  <a:srgbClr val="FF0000"/>
                </a:solidFill>
                <a:latin typeface="Comic Sans MS"/>
                <a:cs typeface="Comic Sans MS"/>
              </a:rPr>
              <a:t>filosofia nell’arte</a:t>
            </a:r>
            <a:r>
              <a:rPr lang="it-IT" dirty="0">
                <a:latin typeface="Comic Sans MS"/>
                <a:cs typeface="Comic Sans MS"/>
              </a:rPr>
              <a:t>         </a:t>
            </a:r>
            <a:r>
              <a:rPr lang="it-IT" i="1" dirty="0">
                <a:latin typeface="Comic Sans MS"/>
                <a:cs typeface="Comic Sans MS"/>
              </a:rPr>
              <a:t>weltanschauung</a:t>
            </a:r>
            <a:endParaRPr lang="it-IT" sz="2800" i="1" dirty="0">
              <a:latin typeface="Comic Sans MS"/>
              <a:cs typeface="Comic Sans MS"/>
            </a:endParaRPr>
          </a:p>
          <a:p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Filosofia</a:t>
            </a:r>
            <a:r>
              <a:rPr lang="it-IT" sz="2800" dirty="0">
                <a:latin typeface="Comic Sans MS"/>
                <a:cs typeface="Comic Sans MS"/>
              </a:rPr>
              <a:t> e 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arte</a:t>
            </a:r>
            <a:r>
              <a:rPr lang="it-IT" sz="2800" dirty="0">
                <a:latin typeface="Comic Sans MS"/>
                <a:cs typeface="Comic Sans MS"/>
              </a:rPr>
              <a:t>                               </a:t>
            </a:r>
            <a:r>
              <a:rPr lang="it-IT" dirty="0">
                <a:latin typeface="Comic Sans MS"/>
                <a:cs typeface="Comic Sans MS"/>
              </a:rPr>
              <a:t>poetica</a:t>
            </a:r>
            <a:endParaRPr lang="it-IT" sz="2800" dirty="0">
              <a:latin typeface="Comic Sans MS"/>
              <a:cs typeface="Comic Sans MS"/>
            </a:endParaRPr>
          </a:p>
          <a:p>
            <a:pPr algn="ctr"/>
            <a:endParaRPr lang="it-IT" sz="2800" i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r>
              <a:rPr lang="it-IT" sz="2800" i="1" dirty="0">
                <a:solidFill>
                  <a:srgbClr val="3366FF"/>
                </a:solidFill>
                <a:latin typeface="Comic Sans MS"/>
                <a:cs typeface="Comic Sans MS"/>
              </a:rPr>
              <a:t>                           </a:t>
            </a:r>
          </a:p>
          <a:p>
            <a:r>
              <a:rPr lang="it-IT" sz="2800" i="1" dirty="0">
                <a:solidFill>
                  <a:srgbClr val="3366FF"/>
                </a:solidFill>
                <a:latin typeface="Comic Sans MS"/>
                <a:cs typeface="Comic Sans MS"/>
              </a:rPr>
              <a:t>                                </a:t>
            </a:r>
            <a:r>
              <a:rPr lang="it-IT" dirty="0">
                <a:solidFill>
                  <a:srgbClr val="4BD1F1"/>
                </a:solidFill>
                <a:latin typeface="Comic Sans MS"/>
                <a:cs typeface="Comic Sans MS"/>
              </a:rPr>
              <a:t>filosofia contagiata dall’arte</a:t>
            </a:r>
            <a:r>
              <a:rPr lang="it-IT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dirty="0">
                <a:latin typeface="Comic Sans MS"/>
                <a:cs typeface="Comic Sans MS"/>
              </a:rPr>
              <a:t>      estetismo</a:t>
            </a:r>
            <a:endParaRPr lang="it-IT" sz="2800" i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r>
              <a:rPr lang="it-IT" sz="2800" i="1" dirty="0">
                <a:latin typeface="Comic Sans MS"/>
                <a:cs typeface="Comic Sans MS"/>
              </a:rPr>
              <a:t>                           -</a:t>
            </a:r>
            <a:endParaRPr lang="it-IT" sz="2800" i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endParaRPr lang="it-IT" sz="2800" i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r>
              <a:rPr lang="it-IT" i="1" dirty="0">
                <a:solidFill>
                  <a:srgbClr val="3366FF"/>
                </a:solidFill>
                <a:latin typeface="Comic Sans MS"/>
                <a:cs typeface="Comic Sans MS"/>
              </a:rPr>
              <a:t>                                                 </a:t>
            </a:r>
            <a:r>
              <a:rPr lang="it-IT" dirty="0">
                <a:solidFill>
                  <a:srgbClr val="4BD1F1"/>
                </a:solidFill>
                <a:latin typeface="Comic Sans MS"/>
                <a:cs typeface="Comic Sans MS"/>
              </a:rPr>
              <a:t>arte contagiata dalla filosofia  </a:t>
            </a:r>
            <a:r>
              <a:rPr lang="it-IT" dirty="0">
                <a:latin typeface="Comic Sans MS"/>
                <a:cs typeface="Comic Sans MS"/>
              </a:rPr>
              <a:t>   ragionare</a:t>
            </a:r>
          </a:p>
          <a:p>
            <a:r>
              <a:rPr lang="it-IT" i="1" dirty="0">
                <a:solidFill>
                  <a:srgbClr val="3366FF"/>
                </a:solidFill>
                <a:latin typeface="Comic Sans MS"/>
                <a:cs typeface="Comic Sans MS"/>
              </a:rPr>
              <a:t>                                					      </a:t>
            </a:r>
            <a:r>
              <a:rPr lang="it-IT" dirty="0">
                <a:solidFill>
                  <a:srgbClr val="FFFFFF"/>
                </a:solidFill>
                <a:latin typeface="Comic Sans MS"/>
                <a:cs typeface="Comic Sans MS"/>
              </a:rPr>
              <a:t>con l’arte</a:t>
            </a:r>
          </a:p>
        </p:txBody>
      </p:sp>
      <p:cxnSp>
        <p:nvCxnSpPr>
          <p:cNvPr id="4" name="Connettore 1 3"/>
          <p:cNvCxnSpPr/>
          <p:nvPr/>
        </p:nvCxnSpPr>
        <p:spPr>
          <a:xfrm flipV="1">
            <a:off x="3045301" y="2539760"/>
            <a:ext cx="0" cy="2591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511814" y="1733127"/>
            <a:ext cx="12959" cy="1376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5961013" y="1435094"/>
            <a:ext cx="12958" cy="7904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5973974" y="3083994"/>
            <a:ext cx="12958" cy="388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3524774" y="4684301"/>
            <a:ext cx="1" cy="1438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997711" y="4638948"/>
            <a:ext cx="0" cy="4924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6997711" y="5798686"/>
            <a:ext cx="0" cy="647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59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L’ESTETICA è UNA…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4" y="1997441"/>
            <a:ext cx="8642287" cy="310854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   </a:t>
            </a:r>
          </a:p>
          <a:p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0.  è proposta in nome della ragione filosofica, ma è pronta    </a:t>
            </a:r>
          </a:p>
          <a:p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     a emendarla: imparando dalle altre tesi più che si può</a:t>
            </a:r>
          </a:p>
          <a:p>
            <a:pPr marL="514350" indent="-514350">
              <a:buAutoNum type="arabicPeriod"/>
            </a:pP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Si verifica sul dato che continua ad esaminare</a:t>
            </a:r>
          </a:p>
          <a:p>
            <a:pPr marL="514350" indent="-514350">
              <a:buAutoNum type="arabicPeriod"/>
            </a:pP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Si convalida sui problemi che non cessa di far emergere</a:t>
            </a:r>
          </a:p>
          <a:p>
            <a:pPr marL="514350" indent="-514350">
              <a:buAutoNum type="arabicPeriod"/>
            </a:pP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promuove la discussione sui risultati che crede di aver raggiunto</a:t>
            </a:r>
          </a:p>
          <a:p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515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2330450"/>
            <a:ext cx="9144000" cy="169277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000" dirty="0">
                <a:latin typeface="Comic Sans MS"/>
                <a:cs typeface="Comic Sans MS"/>
              </a:rPr>
              <a:t>  </a:t>
            </a:r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2.</a:t>
            </a:r>
            <a:endParaRPr lang="it-IT" sz="4000" dirty="0">
              <a:latin typeface="Comic Sans MS"/>
              <a:cs typeface="Comic Sans MS"/>
            </a:endParaRPr>
          </a:p>
          <a:p>
            <a:pPr algn="ctr" eaLnBrk="1" hangingPunct="1"/>
            <a:r>
              <a:rPr lang="it-IT" sz="4000" b="1" dirty="0">
                <a:solidFill>
                  <a:srgbClr val="FF0000"/>
                </a:solidFill>
                <a:latin typeface="Comic Sans MS"/>
                <a:cs typeface="Comic Sans MS"/>
              </a:rPr>
              <a:t>La </a:t>
            </a:r>
            <a:r>
              <a:rPr lang="it-IT" sz="4000" b="1" i="1" dirty="0">
                <a:solidFill>
                  <a:srgbClr val="FF0000"/>
                </a:solidFill>
                <a:latin typeface="Comic Sans MS"/>
                <a:cs typeface="Comic Sans MS"/>
              </a:rPr>
              <a:t>RIFLESSIONE</a:t>
            </a:r>
            <a:r>
              <a:rPr lang="it-IT" sz="4000" b="1" dirty="0">
                <a:solidFill>
                  <a:srgbClr val="FF0000"/>
                </a:solidFill>
                <a:latin typeface="Comic Sans MS"/>
                <a:cs typeface="Comic Sans MS"/>
              </a:rPr>
              <a:t> sull’ARTE…</a:t>
            </a:r>
            <a:endParaRPr lang="it-IT" sz="4000" b="1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it-IT" sz="2400" b="1" i="1" dirty="0">
                <a:solidFill>
                  <a:srgbClr val="000000"/>
                </a:solidFill>
              </a:rPr>
              <a:t>   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2.1 Arte come </a:t>
            </a:r>
            <a:r>
              <a:rPr lang="it-IT" sz="3600" dirty="0">
                <a:solidFill>
                  <a:srgbClr val="FFFF00"/>
                </a:solidFill>
                <a:latin typeface="Comic Sans MS"/>
                <a:cs typeface="Comic Sans MS"/>
              </a:rPr>
              <a:t>IMITAZIONE</a:t>
            </a:r>
            <a:endParaRPr lang="it-IT" sz="3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3315" y="1228236"/>
            <a:ext cx="8642287" cy="526298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   Arte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: </a:t>
            </a:r>
            <a:r>
              <a:rPr lang="it-IT" sz="2800" dirty="0" err="1">
                <a:solidFill>
                  <a:srgbClr val="FFFF00"/>
                </a:solidFill>
                <a:latin typeface="Comic Sans MS"/>
                <a:cs typeface="Comic Sans MS"/>
              </a:rPr>
              <a:t>raf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-figurare; </a:t>
            </a:r>
            <a:r>
              <a:rPr lang="it-IT" sz="2800" i="1" dirty="0" err="1">
                <a:solidFill>
                  <a:srgbClr val="FFFF00"/>
                </a:solidFill>
                <a:latin typeface="Comic Sans MS"/>
                <a:cs typeface="Comic Sans MS"/>
              </a:rPr>
              <a:t>doceri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        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Opera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: icona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Artista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: artigiano, anonimo</a:t>
            </a:r>
          </a:p>
          <a:p>
            <a:pPr algn="ctr"/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Età antica e medievale: corsi e ricorsi del </a:t>
            </a:r>
            <a:r>
              <a:rPr lang="it-IT" sz="2800" b="1" i="1" dirty="0">
                <a:solidFill>
                  <a:srgbClr val="FFFF00"/>
                </a:solidFill>
                <a:latin typeface="Comic Sans MS"/>
                <a:cs typeface="Comic Sans MS"/>
              </a:rPr>
              <a:t>classico</a:t>
            </a:r>
          </a:p>
          <a:p>
            <a:pPr algn="ctr"/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La </a:t>
            </a:r>
            <a:r>
              <a:rPr lang="it-IT" sz="2800" i="1" dirty="0">
                <a:solidFill>
                  <a:srgbClr val="FFFF00"/>
                </a:solidFill>
                <a:latin typeface="Comic Sans MS"/>
                <a:cs typeface="Comic Sans MS"/>
              </a:rPr>
              <a:t>definitezza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 della forma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Antropologia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: l’uomo ha </a:t>
            </a:r>
            <a:r>
              <a:rPr lang="it-IT" sz="2800" i="1" dirty="0">
                <a:solidFill>
                  <a:srgbClr val="FFFF00"/>
                </a:solidFill>
                <a:latin typeface="Comic Sans MS"/>
                <a:cs typeface="Comic Sans MS"/>
              </a:rPr>
              <a:t>logos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Letteratura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Musica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Danza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Architettura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Scultura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Pittura: &gt; linea</a:t>
            </a:r>
          </a:p>
        </p:txBody>
      </p:sp>
    </p:spTree>
    <p:extLst>
      <p:ext uri="{BB962C8B-B14F-4D97-AF65-F5344CB8AC3E}">
        <p14:creationId xmlns:p14="http://schemas.microsoft.com/office/powerpoint/2010/main" val="422761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07721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2.1 Arte come </a:t>
            </a:r>
            <a:r>
              <a:rPr lang="it-IT" sz="3600" dirty="0">
                <a:solidFill>
                  <a:srgbClr val="FFFF00"/>
                </a:solidFill>
                <a:latin typeface="Comic Sans MS"/>
                <a:cs typeface="Comic Sans MS"/>
              </a:rPr>
              <a:t>IMITAZIONE</a:t>
            </a:r>
          </a:p>
          <a:p>
            <a:pPr algn="ctr"/>
            <a:r>
              <a:rPr lang="it-IT" sz="2800" i="1" dirty="0">
                <a:solidFill>
                  <a:srgbClr val="FFFF00"/>
                </a:solidFill>
                <a:latin typeface="Comic Sans MS"/>
                <a:cs typeface="Comic Sans MS"/>
              </a:rPr>
              <a:t>corsi e ricorsi del classico</a:t>
            </a:r>
            <a:endParaRPr lang="it-IT" sz="2800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3315" y="1396685"/>
            <a:ext cx="8642287" cy="532453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   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I sec. a.C.: neoatticismo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I sec. D.C.: Augusto e periodo giulio-</a:t>
            </a:r>
            <a:r>
              <a:rPr lang="it-IT" sz="2400" dirty="0" err="1">
                <a:solidFill>
                  <a:srgbClr val="FFFFFF"/>
                </a:solidFill>
                <a:latin typeface="Comic Sans MS"/>
                <a:cs typeface="Comic Sans MS"/>
              </a:rPr>
              <a:t>claudio</a:t>
            </a:r>
            <a:endParaRPr lang="it-IT" sz="24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II sec.: Adriano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III sec.: Gallieno e Costantino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VI sec.: Teodorico, Carlo Magno, Ottoni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XII sec.: Federico II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XIV sec.: Brunelleschi-Donatello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XV sec.: Piero della Francesca-Mantegna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	   Alberti-Botticelli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XVI sec.: Raffaello-Michelangelo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	     Palladio-Poussin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XVII sec.: </a:t>
            </a:r>
            <a:r>
              <a:rPr lang="it-IT" sz="2400" dirty="0" err="1">
                <a:solidFill>
                  <a:srgbClr val="FFFFFF"/>
                </a:solidFill>
                <a:latin typeface="Comic Sans MS"/>
                <a:cs typeface="Comic Sans MS"/>
              </a:rPr>
              <a:t>Wren</a:t>
            </a:r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-Canova</a:t>
            </a:r>
          </a:p>
          <a:p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	       Il caso Mozart</a:t>
            </a:r>
          </a:p>
        </p:txBody>
      </p:sp>
    </p:spTree>
    <p:extLst>
      <p:ext uri="{BB962C8B-B14F-4D97-AF65-F5344CB8AC3E}">
        <p14:creationId xmlns:p14="http://schemas.microsoft.com/office/powerpoint/2010/main" val="2668118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2.2 Arte come </a:t>
            </a:r>
            <a:r>
              <a:rPr lang="it-IT" sz="3600" dirty="0">
                <a:solidFill>
                  <a:srgbClr val="4BD1F1"/>
                </a:solidFill>
                <a:latin typeface="Comic Sans MS"/>
                <a:cs typeface="Comic Sans MS"/>
              </a:rPr>
              <a:t>ESPRESSIONE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1228236"/>
            <a:ext cx="8642287" cy="526298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   Arte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: con-figurare ; </a:t>
            </a:r>
            <a:r>
              <a:rPr lang="it-IT" sz="2800" i="1" dirty="0" err="1">
                <a:solidFill>
                  <a:srgbClr val="4BD1F1"/>
                </a:solidFill>
                <a:latin typeface="Comic Sans MS"/>
                <a:cs typeface="Comic Sans MS"/>
              </a:rPr>
              <a:t>delectari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       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Opera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: segno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Artista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: autore</a:t>
            </a:r>
          </a:p>
          <a:p>
            <a:pPr algn="ctr"/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Età moderna: corsi e ricorsi del </a:t>
            </a:r>
            <a:r>
              <a:rPr lang="it-IT" sz="2800" b="1" i="1" dirty="0">
                <a:solidFill>
                  <a:srgbClr val="4BD1F1"/>
                </a:solidFill>
                <a:latin typeface="Comic Sans MS"/>
                <a:cs typeface="Comic Sans MS"/>
              </a:rPr>
              <a:t>romantico</a:t>
            </a:r>
          </a:p>
          <a:p>
            <a:pPr algn="ctr"/>
            <a:r>
              <a:rPr lang="it-IT" sz="2800" i="1" dirty="0">
                <a:solidFill>
                  <a:srgbClr val="4BD1F1"/>
                </a:solidFill>
                <a:latin typeface="Comic Sans MS"/>
                <a:cs typeface="Comic Sans MS"/>
              </a:rPr>
              <a:t>L’indefinitezza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 della forma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Antropologia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: l’uomo ha immaginazione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Letteratura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Musica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Danza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Architettura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Scultura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Pittura: &gt; colore</a:t>
            </a:r>
          </a:p>
        </p:txBody>
      </p:sp>
    </p:spTree>
    <p:extLst>
      <p:ext uri="{BB962C8B-B14F-4D97-AF65-F5344CB8AC3E}">
        <p14:creationId xmlns:p14="http://schemas.microsoft.com/office/powerpoint/2010/main" val="425732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07721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2.2 Arte come </a:t>
            </a:r>
            <a:r>
              <a:rPr lang="it-IT" sz="3600" dirty="0">
                <a:solidFill>
                  <a:srgbClr val="4BD1F1"/>
                </a:solidFill>
                <a:latin typeface="Comic Sans MS"/>
                <a:cs typeface="Comic Sans MS"/>
              </a:rPr>
              <a:t>ESPRESSIONE</a:t>
            </a:r>
            <a:endParaRPr lang="it-IT" sz="36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800" i="1" dirty="0">
                <a:solidFill>
                  <a:srgbClr val="FFFF00"/>
                </a:solidFill>
                <a:latin typeface="Comic Sans MS"/>
                <a:cs typeface="Comic Sans MS"/>
              </a:rPr>
              <a:t>corsi e ricorsi del romantico</a:t>
            </a:r>
            <a:endParaRPr lang="it-IT" sz="2800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3315" y="2219556"/>
            <a:ext cx="8642287" cy="390876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   </a:t>
            </a:r>
          </a:p>
          <a:p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IV sec. a.C.: temperie ellenistica</a:t>
            </a:r>
          </a:p>
          <a:p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XII sec. d.C.: stagione gotica</a:t>
            </a:r>
          </a:p>
          <a:p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XVII sec.: Barocco</a:t>
            </a:r>
          </a:p>
          <a:p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	       Bernini-</a:t>
            </a:r>
            <a:r>
              <a:rPr lang="it-IT" sz="2800" dirty="0" err="1">
                <a:solidFill>
                  <a:srgbClr val="FFFFFF"/>
                </a:solidFill>
                <a:latin typeface="Comic Sans MS"/>
                <a:cs typeface="Comic Sans MS"/>
              </a:rPr>
              <a:t>Borromini</a:t>
            </a:r>
            <a:endParaRPr lang="it-IT" sz="28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XIX sec.: tradizione romantica</a:t>
            </a:r>
          </a:p>
          <a:p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	     </a:t>
            </a:r>
            <a:r>
              <a:rPr lang="it-IT" sz="2800" dirty="0" err="1">
                <a:solidFill>
                  <a:srgbClr val="FFFFFF"/>
                </a:solidFill>
                <a:latin typeface="Comic Sans MS"/>
                <a:cs typeface="Comic Sans MS"/>
              </a:rPr>
              <a:t>Delacroix-Ingres</a:t>
            </a:r>
            <a:endParaRPr lang="it-IT" sz="28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	     Beethoven-Schubert</a:t>
            </a:r>
          </a:p>
          <a:p>
            <a:endParaRPr lang="it-IT" sz="2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3724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20032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2.3.1 Il </a:t>
            </a:r>
            <a:r>
              <a:rPr lang="it-IT" sz="3600" dirty="0">
                <a:solidFill>
                  <a:srgbClr val="68E4A8"/>
                </a:solidFill>
                <a:latin typeface="Comic Sans MS"/>
                <a:cs typeface="Comic Sans MS"/>
              </a:rPr>
              <a:t>trasfigurare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del Bello nell’arte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2355211"/>
            <a:ext cx="8642287" cy="267765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   Arte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: </a:t>
            </a:r>
            <a:r>
              <a:rPr lang="it-IT" sz="2800" dirty="0" err="1">
                <a:solidFill>
                  <a:srgbClr val="27FFAE"/>
                </a:solidFill>
                <a:latin typeface="Comic Sans MS"/>
                <a:cs typeface="Comic Sans MS"/>
              </a:rPr>
              <a:t>tras</a:t>
            </a:r>
            <a:r>
              <a:rPr lang="it-IT" sz="2800" dirty="0">
                <a:solidFill>
                  <a:srgbClr val="27FFAE"/>
                </a:solidFill>
                <a:latin typeface="Comic Sans MS"/>
                <a:cs typeface="Comic Sans MS"/>
              </a:rPr>
              <a:t>-figurare      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Opera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: “</a:t>
            </a:r>
            <a:r>
              <a:rPr lang="it-IT" sz="2800" dirty="0">
                <a:solidFill>
                  <a:srgbClr val="27FFAE"/>
                </a:solidFill>
                <a:latin typeface="Comic Sans MS"/>
                <a:cs typeface="Comic Sans MS"/>
              </a:rPr>
              <a:t>simbolo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”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Artista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, </a:t>
            </a:r>
            <a:r>
              <a:rPr lang="it-IT" sz="2800" dirty="0">
                <a:solidFill>
                  <a:srgbClr val="27FFAE"/>
                </a:solidFill>
                <a:latin typeface="Comic Sans MS"/>
                <a:cs typeface="Comic Sans MS"/>
              </a:rPr>
              <a:t>intellettuale</a:t>
            </a:r>
          </a:p>
          <a:p>
            <a:pPr algn="ctr"/>
            <a:r>
              <a:rPr lang="it-IT" sz="2800" dirty="0">
                <a:solidFill>
                  <a:srgbClr val="27FFAE"/>
                </a:solidFill>
                <a:latin typeface="Comic Sans MS"/>
                <a:cs typeface="Comic Sans MS"/>
              </a:rPr>
              <a:t>Età contemporanea</a:t>
            </a:r>
            <a:endParaRPr lang="it-IT" sz="28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Antropologia</a:t>
            </a:r>
            <a:r>
              <a:rPr lang="it-IT" sz="2800" dirty="0">
                <a:solidFill>
                  <a:srgbClr val="27FFAE"/>
                </a:solidFill>
                <a:latin typeface="Comic Sans MS"/>
                <a:cs typeface="Comic Sans MS"/>
              </a:rPr>
              <a:t>: l’uomo, spirito incarnato</a:t>
            </a:r>
          </a:p>
          <a:p>
            <a:pPr algn="ctr"/>
            <a:endParaRPr lang="it-IT" sz="2800" i="1" dirty="0">
              <a:solidFill>
                <a:srgbClr val="27FFAE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15733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50810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2.3.2 Parabola delle vicende storiche dell’arte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fino al contemporaneo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1641171"/>
            <a:ext cx="8537080" cy="501675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Letteratura-poesia ermetica: Ungaretti, Montale, Luzi</a:t>
            </a:r>
          </a:p>
          <a:p>
            <a:pPr algn="ctr"/>
            <a:endParaRPr lang="it-IT" sz="20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Musica-dodecafonia: </a:t>
            </a:r>
            <a:r>
              <a:rPr lang="it-IT" sz="2400" dirty="0" err="1">
                <a:solidFill>
                  <a:srgbClr val="FFFFFF"/>
                </a:solidFill>
                <a:latin typeface="Comic Sans MS"/>
                <a:cs typeface="Comic Sans MS"/>
              </a:rPr>
              <a:t>Debussy</a:t>
            </a:r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, </a:t>
            </a:r>
            <a:r>
              <a:rPr lang="it-IT" sz="2400" dirty="0" err="1">
                <a:solidFill>
                  <a:srgbClr val="FFFFFF"/>
                </a:solidFill>
                <a:latin typeface="Comic Sans MS"/>
                <a:cs typeface="Comic Sans MS"/>
              </a:rPr>
              <a:t>Schoenberg</a:t>
            </a:r>
            <a:endParaRPr lang="it-IT" sz="24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endParaRPr lang="it-IT" sz="20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Danza: Graham, Bausch, </a:t>
            </a:r>
            <a:r>
              <a:rPr lang="it-IT" sz="2400" dirty="0" err="1">
                <a:solidFill>
                  <a:srgbClr val="FFFFFF"/>
                </a:solidFill>
                <a:latin typeface="Comic Sans MS"/>
                <a:cs typeface="Comic Sans MS"/>
              </a:rPr>
              <a:t>Bejart</a:t>
            </a:r>
            <a:endParaRPr lang="it-IT" sz="24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endParaRPr lang="it-IT" sz="20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Architettura: Tange-Nervi</a:t>
            </a:r>
          </a:p>
          <a:p>
            <a:pPr algn="ctr"/>
            <a:endParaRPr lang="it-IT" sz="20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Scultura: </a:t>
            </a:r>
            <a:r>
              <a:rPr lang="it-IT" sz="2400" dirty="0" err="1">
                <a:solidFill>
                  <a:srgbClr val="FFFFFF"/>
                </a:solidFill>
                <a:latin typeface="Comic Sans MS"/>
                <a:cs typeface="Comic Sans MS"/>
              </a:rPr>
              <a:t>Brancusi</a:t>
            </a:r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, Moore</a:t>
            </a:r>
          </a:p>
          <a:p>
            <a:pPr algn="ctr"/>
            <a:endParaRPr lang="it-IT" sz="20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Pittura-impressionismo: Cezanne, Van Gogh</a:t>
            </a:r>
          </a:p>
          <a:p>
            <a:pPr algn="ctr"/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      -espressionismo: Matisse, </a:t>
            </a:r>
            <a:r>
              <a:rPr lang="it-IT" sz="2400" dirty="0" err="1">
                <a:solidFill>
                  <a:srgbClr val="FFFFFF"/>
                </a:solidFill>
                <a:latin typeface="Comic Sans MS"/>
                <a:cs typeface="Comic Sans MS"/>
              </a:rPr>
              <a:t>Munch</a:t>
            </a:r>
            <a:endParaRPr lang="it-IT" sz="24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           -arte astratta: Kandinskij, </a:t>
            </a:r>
            <a:r>
              <a:rPr lang="it-IT" sz="2400" dirty="0" err="1">
                <a:solidFill>
                  <a:srgbClr val="FFFFFF"/>
                </a:solidFill>
                <a:latin typeface="Comic Sans MS"/>
                <a:cs typeface="Comic Sans MS"/>
              </a:rPr>
              <a:t>Mondrian</a:t>
            </a:r>
            <a:endParaRPr lang="it-IT" sz="24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                      -nuovo realismo: Nuova Oggettività, Pop Art</a:t>
            </a:r>
          </a:p>
        </p:txBody>
      </p:sp>
    </p:spTree>
    <p:extLst>
      <p:ext uri="{BB962C8B-B14F-4D97-AF65-F5344CB8AC3E}">
        <p14:creationId xmlns:p14="http://schemas.microsoft.com/office/powerpoint/2010/main" val="59229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13877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2.3.3 Alcuni contributi per la riflessione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2810199"/>
            <a:ext cx="8642287" cy="224676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Luigi Stefanini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Paul </a:t>
            </a:r>
            <a:r>
              <a:rPr lang="it-IT" sz="2800" dirty="0" err="1">
                <a:latin typeface="Comic Sans MS"/>
                <a:cs typeface="Comic Sans MS"/>
              </a:rPr>
              <a:t>Ricoeur</a:t>
            </a:r>
            <a:endParaRPr lang="it-IT" sz="2800" dirty="0">
              <a:latin typeface="Comic Sans MS"/>
              <a:cs typeface="Comic Sans MS"/>
            </a:endParaRP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Hans Georg </a:t>
            </a:r>
            <a:r>
              <a:rPr lang="it-IT" sz="2800" dirty="0" err="1">
                <a:latin typeface="Comic Sans MS"/>
                <a:cs typeface="Comic Sans MS"/>
              </a:rPr>
              <a:t>Gadamer</a:t>
            </a:r>
            <a:r>
              <a:rPr lang="it-IT" sz="2800" dirty="0">
                <a:latin typeface="Comic Sans MS"/>
                <a:cs typeface="Comic Sans MS"/>
              </a:rPr>
              <a:t>  </a:t>
            </a:r>
          </a:p>
          <a:p>
            <a:pPr algn="ctr"/>
            <a:endParaRPr lang="it-IT" sz="2800" i="1" dirty="0">
              <a:solidFill>
                <a:srgbClr val="27FFAE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6573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42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/>
                <a:cs typeface="Comic Sans MS"/>
              </a:rPr>
              <a:t>contenuti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4942"/>
            <a:ext cx="8229600" cy="4841222"/>
          </a:xfrm>
          <a:solidFill>
            <a:srgbClr val="595959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Il corso elabora una “teoria “ 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della bellezza attraverso una riflessione sull’arte, accostando la parabola 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storico-critica delle tappe più significative  dell’estetica 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(</a:t>
            </a:r>
            <a:r>
              <a:rPr lang="it-IT" dirty="0">
                <a:solidFill>
                  <a:srgbClr val="3366FF"/>
                </a:solidFill>
                <a:latin typeface="Comic Sans MS"/>
                <a:cs typeface="Comic Sans MS"/>
              </a:rPr>
              <a:t>I parte</a:t>
            </a:r>
            <a:r>
              <a:rPr lang="it-IT" dirty="0">
                <a:latin typeface="Comic Sans MS"/>
                <a:cs typeface="Comic Sans MS"/>
              </a:rPr>
              <a:t>)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 ad una prospettiva speculativa che provi a cogliere la bellezza come “trascendentale”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(</a:t>
            </a:r>
            <a:r>
              <a:rPr lang="it-IT" dirty="0">
                <a:solidFill>
                  <a:srgbClr val="3366FF"/>
                </a:solidFill>
                <a:latin typeface="Comic Sans MS"/>
                <a:cs typeface="Comic Sans MS"/>
              </a:rPr>
              <a:t>II parte</a:t>
            </a:r>
            <a:r>
              <a:rPr lang="it-IT" dirty="0">
                <a:latin typeface="Comic Sans MS"/>
                <a:cs typeface="Comic Sans M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332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13877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2.3.3.1 Le tesi di Stefanini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2355211"/>
            <a:ext cx="8642287" cy="224676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it-IT" sz="2800" dirty="0">
              <a:latin typeface="Comic Sans MS"/>
              <a:cs typeface="Comic Sans MS"/>
            </a:endParaRP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  a. Nell’arte 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imitazione</a:t>
            </a:r>
            <a:r>
              <a:rPr lang="it-IT" sz="2800" dirty="0">
                <a:latin typeface="Comic Sans MS"/>
                <a:cs typeface="Comic Sans MS"/>
              </a:rPr>
              <a:t> ed 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espressione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 non costituiscono un dilemma, ma i termini solidali 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di una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interazione</a:t>
            </a:r>
          </a:p>
          <a:p>
            <a:pPr algn="ctr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57406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13877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2.3.3.1 Le tesi di Stefanini (a)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2355211"/>
            <a:ext cx="8642287" cy="224676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Suggerimenti su questioni cruciali:</a:t>
            </a:r>
          </a:p>
          <a:p>
            <a:pPr marL="457200" indent="-457200" algn="ctr">
              <a:buFontTx/>
              <a:buChar char="-"/>
            </a:pPr>
            <a:r>
              <a:rPr lang="it-IT" sz="2800" dirty="0">
                <a:latin typeface="Comic Sans MS"/>
                <a:cs typeface="Comic Sans MS"/>
              </a:rPr>
              <a:t>nell’opera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: </a:t>
            </a:r>
            <a:r>
              <a:rPr lang="it-IT" sz="2800" dirty="0">
                <a:solidFill>
                  <a:srgbClr val="68E4A8"/>
                </a:solidFill>
                <a:latin typeface="Comic Sans MS"/>
                <a:cs typeface="Comic Sans MS"/>
              </a:rPr>
              <a:t>forma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>
                <a:solidFill>
                  <a:srgbClr val="68E4A8"/>
                </a:solidFill>
                <a:latin typeface="Comic Sans MS"/>
                <a:cs typeface="Comic Sans MS"/>
              </a:rPr>
              <a:t>e</a:t>
            </a:r>
            <a:r>
              <a:rPr lang="it-IT" sz="2800" i="1" dirty="0">
                <a:solidFill>
                  <a:srgbClr val="4BD1F1"/>
                </a:solidFill>
                <a:latin typeface="Comic Sans MS"/>
                <a:cs typeface="Comic Sans MS"/>
              </a:rPr>
              <a:t> </a:t>
            </a:r>
            <a:r>
              <a:rPr lang="it-IT" sz="2800" dirty="0">
                <a:solidFill>
                  <a:srgbClr val="68E4A8"/>
                </a:solidFill>
                <a:latin typeface="Comic Sans MS"/>
                <a:cs typeface="Comic Sans MS"/>
              </a:rPr>
              <a:t>contenuto</a:t>
            </a:r>
          </a:p>
          <a:p>
            <a:pPr marL="457200" indent="-457200" algn="ctr">
              <a:buFontTx/>
              <a:buChar char="-"/>
            </a:pPr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nell’arte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: </a:t>
            </a:r>
            <a:r>
              <a:rPr lang="it-IT" sz="2800" dirty="0">
                <a:solidFill>
                  <a:srgbClr val="68E4A8"/>
                </a:solidFill>
                <a:latin typeface="Comic Sans MS"/>
                <a:cs typeface="Comic Sans MS"/>
              </a:rPr>
              <a:t>rapporto arte/tecnica</a:t>
            </a:r>
          </a:p>
          <a:p>
            <a:pPr marL="457200" indent="-457200" algn="ctr">
              <a:buFontTx/>
              <a:buChar char="-"/>
            </a:pPr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nell’artista</a:t>
            </a:r>
            <a:r>
              <a:rPr lang="it-IT" sz="2800" dirty="0">
                <a:solidFill>
                  <a:srgbClr val="4BD1F1"/>
                </a:solidFill>
                <a:latin typeface="Comic Sans MS"/>
                <a:cs typeface="Comic Sans MS"/>
              </a:rPr>
              <a:t>: </a:t>
            </a:r>
            <a:r>
              <a:rPr lang="it-IT" sz="2800" dirty="0">
                <a:solidFill>
                  <a:srgbClr val="68E4A8"/>
                </a:solidFill>
                <a:latin typeface="Comic Sans MS"/>
                <a:cs typeface="Comic Sans MS"/>
              </a:rPr>
              <a:t>nesso ispirazione/realizzazione</a:t>
            </a:r>
          </a:p>
          <a:p>
            <a:pPr marL="457200" indent="-457200" algn="ctr">
              <a:buFontTx/>
              <a:buChar char="-"/>
            </a:pPr>
            <a:r>
              <a:rPr lang="it-IT" sz="2800" dirty="0">
                <a:solidFill>
                  <a:srgbClr val="68E4A8"/>
                </a:solidFill>
                <a:latin typeface="Comic Sans MS"/>
                <a:cs typeface="Comic Sans MS"/>
              </a:rPr>
              <a:t>la classificazione delle arti; la critica d’arte</a:t>
            </a:r>
          </a:p>
        </p:txBody>
      </p:sp>
    </p:spTree>
    <p:extLst>
      <p:ext uri="{BB962C8B-B14F-4D97-AF65-F5344CB8AC3E}">
        <p14:creationId xmlns:p14="http://schemas.microsoft.com/office/powerpoint/2010/main" val="2175561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13877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2.3.3.1 Le tesi di Stefanini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2355211"/>
            <a:ext cx="8642287" cy="181588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it-IT" sz="2800" dirty="0">
              <a:latin typeface="Comic Sans MS"/>
              <a:cs typeface="Comic Sans MS"/>
            </a:endParaRP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 b. Nell’opera si realizza qualcosa di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più “formale”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della forma stessa</a:t>
            </a:r>
          </a:p>
          <a:p>
            <a:pPr algn="ctr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68277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13877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2.3.3.1 Le tesi di Stefanini (b)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2355211"/>
            <a:ext cx="8642287" cy="243143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endParaRPr lang="it-IT" sz="2800" dirty="0">
              <a:solidFill>
                <a:srgbClr val="68E4A8"/>
              </a:solidFill>
              <a:latin typeface="Comic Sans MS"/>
              <a:cs typeface="Comic Sans MS"/>
            </a:endParaRPr>
          </a:p>
          <a:p>
            <a:pPr marL="457200" indent="-457200" algn="ctr">
              <a:buFontTx/>
              <a:buChar char="-"/>
            </a:pPr>
            <a:r>
              <a:rPr lang="it-IT" sz="3200" dirty="0">
                <a:latin typeface="Comic Sans MS"/>
                <a:cs typeface="Comic Sans MS"/>
              </a:rPr>
              <a:t>Antropologia</a:t>
            </a:r>
            <a:r>
              <a:rPr lang="it-IT" sz="3200" dirty="0">
                <a:solidFill>
                  <a:srgbClr val="68E4A8"/>
                </a:solidFill>
                <a:latin typeface="Comic Sans MS"/>
                <a:cs typeface="Comic Sans MS"/>
              </a:rPr>
              <a:t> del creare e del ricrearsi</a:t>
            </a:r>
          </a:p>
          <a:p>
            <a:pPr algn="ctr"/>
            <a:r>
              <a:rPr lang="it-IT" sz="3200" dirty="0">
                <a:solidFill>
                  <a:srgbClr val="68E4A8"/>
                </a:solidFill>
                <a:latin typeface="Comic Sans MS"/>
                <a:cs typeface="Comic Sans MS"/>
              </a:rPr>
              <a:t>dell’uomo come persona</a:t>
            </a:r>
          </a:p>
          <a:p>
            <a:pPr marL="457200" indent="-457200" algn="ctr">
              <a:buFontTx/>
              <a:buChar char="-"/>
            </a:pPr>
            <a:r>
              <a:rPr lang="it-IT" sz="3200" dirty="0">
                <a:solidFill>
                  <a:srgbClr val="68E4A8"/>
                </a:solidFill>
                <a:latin typeface="Comic Sans MS"/>
                <a:cs typeface="Comic Sans MS"/>
              </a:rPr>
              <a:t>Plasmare il mondo e produrre un cosmo</a:t>
            </a:r>
          </a:p>
          <a:p>
            <a:pPr marL="457200" indent="-457200" algn="ctr">
              <a:buFontTx/>
              <a:buChar char="-"/>
            </a:pPr>
            <a:endParaRPr lang="it-IT" sz="2800" dirty="0">
              <a:solidFill>
                <a:srgbClr val="68E4A8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67512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13877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2.3.3.1 Le tesi di Stefanini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2355211"/>
            <a:ext cx="8642287" cy="175432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it-IT" sz="2400" dirty="0">
              <a:latin typeface="Comic Sans MS"/>
              <a:cs typeface="Comic Sans MS"/>
            </a:endParaRPr>
          </a:p>
          <a:p>
            <a:pPr algn="ctr"/>
            <a:r>
              <a:rPr lang="it-IT" sz="2400" dirty="0">
                <a:latin typeface="Comic Sans MS"/>
                <a:cs typeface="Comic Sans MS"/>
              </a:rPr>
              <a:t>c</a:t>
            </a:r>
            <a:r>
              <a:rPr lang="it-IT" sz="2800" dirty="0">
                <a:latin typeface="Comic Sans MS"/>
                <a:cs typeface="Comic Sans MS"/>
              </a:rPr>
              <a:t>. L’arte come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parola</a:t>
            </a:r>
            <a:r>
              <a:rPr lang="it-IT" sz="2800" dirty="0">
                <a:latin typeface="Comic Sans MS"/>
                <a:cs typeface="Comic Sans MS"/>
              </a:rPr>
              <a:t>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assoluta</a:t>
            </a:r>
            <a:r>
              <a:rPr lang="it-IT" sz="2800" dirty="0">
                <a:latin typeface="Comic Sans MS"/>
                <a:cs typeface="Comic Sans MS"/>
              </a:rPr>
              <a:t> dell’uomo 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nell’ordine del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sensibile</a:t>
            </a:r>
            <a:r>
              <a:rPr lang="it-IT" sz="2800" dirty="0">
                <a:latin typeface="Comic Sans MS"/>
                <a:cs typeface="Comic Sans MS"/>
              </a:rPr>
              <a:t> </a:t>
            </a:r>
          </a:p>
          <a:p>
            <a:pPr algn="ctr"/>
            <a:endParaRPr lang="it-IT" sz="2800" i="1" dirty="0">
              <a:solidFill>
                <a:srgbClr val="27FFAE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6827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13877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2.3.3.1 Le tesi di Stefanini (c)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5" y="1699428"/>
            <a:ext cx="8642287" cy="464742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endParaRPr lang="it-IT" sz="2800" dirty="0">
              <a:solidFill>
                <a:srgbClr val="68E4A8"/>
              </a:solidFill>
              <a:latin typeface="Comic Sans MS"/>
              <a:cs typeface="Comic Sans MS"/>
            </a:endParaRPr>
          </a:p>
          <a:p>
            <a:pPr marL="457200" indent="-457200" algn="ctr">
              <a:buFontTx/>
              <a:buChar char="-"/>
            </a:pPr>
            <a:r>
              <a:rPr lang="it-IT" sz="3200" dirty="0">
                <a:solidFill>
                  <a:srgbClr val="FFFFFF"/>
                </a:solidFill>
                <a:latin typeface="Comic Sans MS"/>
                <a:cs typeface="Comic Sans MS"/>
              </a:rPr>
              <a:t>Metafisica</a:t>
            </a:r>
            <a:r>
              <a:rPr lang="it-IT" sz="3200" dirty="0">
                <a:solidFill>
                  <a:srgbClr val="68E4A8"/>
                </a:solidFill>
                <a:latin typeface="Comic Sans MS"/>
                <a:cs typeface="Comic Sans MS"/>
              </a:rPr>
              <a:t> del creare umano:</a:t>
            </a:r>
          </a:p>
          <a:p>
            <a:pPr algn="ctr"/>
            <a:r>
              <a:rPr lang="it-IT" sz="3200" dirty="0">
                <a:solidFill>
                  <a:srgbClr val="68E4A8"/>
                </a:solidFill>
                <a:latin typeface="Comic Sans MS"/>
                <a:cs typeface="Comic Sans MS"/>
              </a:rPr>
              <a:t>Essere e parola</a:t>
            </a:r>
          </a:p>
          <a:p>
            <a:pPr algn="ctr"/>
            <a:r>
              <a:rPr lang="it-IT" sz="3200" dirty="0">
                <a:solidFill>
                  <a:srgbClr val="68E4A8"/>
                </a:solidFill>
                <a:latin typeface="Comic Sans MS"/>
                <a:cs typeface="Comic Sans MS"/>
              </a:rPr>
              <a:t>La spiritualità del sensibile</a:t>
            </a:r>
          </a:p>
          <a:p>
            <a:pPr algn="ctr"/>
            <a:r>
              <a:rPr lang="it-IT" sz="3200" dirty="0">
                <a:solidFill>
                  <a:srgbClr val="68E4A8"/>
                </a:solidFill>
                <a:latin typeface="Comic Sans MS"/>
                <a:cs typeface="Comic Sans MS"/>
              </a:rPr>
              <a:t>Il legame dei sensi con il senso</a:t>
            </a:r>
          </a:p>
          <a:p>
            <a:pPr algn="ctr"/>
            <a:r>
              <a:rPr lang="it-IT" sz="3200" dirty="0">
                <a:solidFill>
                  <a:srgbClr val="68E4A8"/>
                </a:solidFill>
                <a:latin typeface="Comic Sans MS"/>
                <a:cs typeface="Comic Sans MS"/>
              </a:rPr>
              <a:t>Capacità estatica dell’estetico</a:t>
            </a:r>
          </a:p>
          <a:p>
            <a:pPr algn="ctr"/>
            <a:r>
              <a:rPr lang="it-IT" sz="3200" dirty="0">
                <a:solidFill>
                  <a:srgbClr val="68E4A8"/>
                </a:solidFill>
                <a:latin typeface="Comic Sans MS"/>
                <a:cs typeface="Comic Sans MS"/>
              </a:rPr>
              <a:t>Pensare la </a:t>
            </a:r>
            <a:r>
              <a:rPr lang="it-IT" sz="3200" i="1" dirty="0">
                <a:solidFill>
                  <a:srgbClr val="68E4A8"/>
                </a:solidFill>
                <a:latin typeface="Comic Sans MS"/>
                <a:cs typeface="Comic Sans MS"/>
              </a:rPr>
              <a:t>differenza</a:t>
            </a:r>
            <a:r>
              <a:rPr lang="it-IT" sz="3200" dirty="0">
                <a:solidFill>
                  <a:srgbClr val="68E4A8"/>
                </a:solidFill>
                <a:latin typeface="Comic Sans MS"/>
                <a:cs typeface="Comic Sans MS"/>
              </a:rPr>
              <a:t>: </a:t>
            </a:r>
          </a:p>
          <a:p>
            <a:pPr algn="ctr"/>
            <a:r>
              <a:rPr lang="it-IT" sz="2400" dirty="0">
                <a:solidFill>
                  <a:srgbClr val="68E4A8"/>
                </a:solidFill>
                <a:latin typeface="Comic Sans MS"/>
                <a:cs typeface="Comic Sans MS"/>
              </a:rPr>
              <a:t>economia, scienza</a:t>
            </a:r>
          </a:p>
          <a:p>
            <a:pPr algn="ctr"/>
            <a:r>
              <a:rPr lang="it-IT" sz="2400" dirty="0">
                <a:solidFill>
                  <a:srgbClr val="68E4A8"/>
                </a:solidFill>
                <a:latin typeface="Comic Sans MS"/>
                <a:cs typeface="Comic Sans MS"/>
              </a:rPr>
              <a:t>Verità, bontà…</a:t>
            </a:r>
          </a:p>
          <a:p>
            <a:pPr marL="457200" indent="-457200" algn="ctr">
              <a:buFontTx/>
              <a:buChar char="-"/>
            </a:pPr>
            <a:endParaRPr lang="it-IT" sz="2800" dirty="0">
              <a:solidFill>
                <a:srgbClr val="68E4A8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93248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88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13877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2.3.3.2 La prospettiva di </a:t>
            </a:r>
            <a:r>
              <a:rPr lang="it-IT" sz="3200" dirty="0" err="1">
                <a:solidFill>
                  <a:srgbClr val="FF0000"/>
                </a:solidFill>
                <a:latin typeface="Comic Sans MS"/>
                <a:cs typeface="Comic Sans MS"/>
              </a:rPr>
              <a:t>Ricoeur</a:t>
            </a:r>
            <a:endParaRPr lang="it-IT" sz="3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3315" y="2355211"/>
            <a:ext cx="8642287" cy="249299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  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 </a:t>
            </a:r>
            <a:r>
              <a:rPr lang="it-IT" sz="3200" dirty="0">
                <a:latin typeface="Comic Sans MS"/>
                <a:cs typeface="Comic Sans MS"/>
              </a:rPr>
              <a:t>la </a:t>
            </a:r>
            <a:r>
              <a:rPr lang="it-IT" sz="3200" dirty="0">
                <a:solidFill>
                  <a:srgbClr val="27FFAE"/>
                </a:solidFill>
                <a:latin typeface="Comic Sans MS"/>
                <a:cs typeface="Comic Sans MS"/>
              </a:rPr>
              <a:t>simbolicità</a:t>
            </a:r>
            <a:r>
              <a:rPr lang="it-IT" sz="3200" dirty="0">
                <a:latin typeface="Comic Sans MS"/>
                <a:cs typeface="Comic Sans MS"/>
              </a:rPr>
              <a:t> dell’opera d’arte:</a:t>
            </a:r>
          </a:p>
          <a:p>
            <a:pPr algn="ctr"/>
            <a:r>
              <a:rPr lang="hu-HU" sz="3200" dirty="0">
                <a:latin typeface="Comic Sans MS"/>
                <a:cs typeface="Comic Sans MS"/>
              </a:rPr>
              <a:t>né</a:t>
            </a:r>
            <a:r>
              <a:rPr lang="it-IT" sz="3200" dirty="0">
                <a:latin typeface="Comic Sans MS"/>
                <a:cs typeface="Comic Sans MS"/>
              </a:rPr>
              <a:t> </a:t>
            </a:r>
            <a:r>
              <a:rPr lang="it-IT" sz="3200" i="1" dirty="0">
                <a:latin typeface="Comic Sans MS"/>
                <a:cs typeface="Comic Sans MS"/>
              </a:rPr>
              <a:t>divertissement</a:t>
            </a:r>
          </a:p>
          <a:p>
            <a:pPr algn="ctr"/>
            <a:r>
              <a:rPr lang="hu-HU" sz="3200" dirty="0">
                <a:latin typeface="Comic Sans MS"/>
                <a:cs typeface="Comic Sans MS"/>
              </a:rPr>
              <a:t>né</a:t>
            </a:r>
            <a:r>
              <a:rPr lang="it-IT" sz="3200" dirty="0">
                <a:latin typeface="Comic Sans MS"/>
                <a:cs typeface="Comic Sans MS"/>
              </a:rPr>
              <a:t> didascalismo</a:t>
            </a:r>
          </a:p>
          <a:p>
            <a:pPr algn="ctr"/>
            <a:endParaRPr lang="it-IT" sz="3200" i="1" dirty="0">
              <a:solidFill>
                <a:srgbClr val="27FFAE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17019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88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137090"/>
            <a:ext cx="8537080" cy="113877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2.3 Arte come </a:t>
            </a:r>
            <a:r>
              <a:rPr lang="it-IT" sz="3600" dirty="0">
                <a:solidFill>
                  <a:srgbClr val="27FFAE"/>
                </a:solidFill>
                <a:latin typeface="Comic Sans MS"/>
                <a:cs typeface="Comic Sans MS"/>
              </a:rPr>
              <a:t>CREAZIONE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2.3.3.3 Le prospettiva di </a:t>
            </a:r>
            <a:r>
              <a:rPr lang="it-IT" sz="3200" dirty="0" err="1">
                <a:solidFill>
                  <a:srgbClr val="FF0000"/>
                </a:solidFill>
                <a:latin typeface="Comic Sans MS"/>
                <a:cs typeface="Comic Sans MS"/>
              </a:rPr>
              <a:t>Gadamer</a:t>
            </a:r>
            <a:endParaRPr lang="it-IT" sz="3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3315" y="2355211"/>
            <a:ext cx="8642287" cy="384720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omic Sans MS"/>
                <a:cs typeface="Comic Sans MS"/>
              </a:rPr>
              <a:t>  </a:t>
            </a:r>
          </a:p>
          <a:p>
            <a:pPr marL="457200" indent="-457200" algn="ctr">
              <a:buFontTx/>
              <a:buChar char="-"/>
            </a:pPr>
            <a:r>
              <a:rPr lang="it-IT" sz="2800" dirty="0">
                <a:latin typeface="Comic Sans MS"/>
                <a:cs typeface="Comic Sans MS"/>
              </a:rPr>
              <a:t>l’opera d’arte come </a:t>
            </a:r>
            <a:r>
              <a:rPr lang="it-IT" sz="2800" dirty="0">
                <a:solidFill>
                  <a:srgbClr val="27FFAE"/>
                </a:solidFill>
                <a:latin typeface="Comic Sans MS"/>
                <a:cs typeface="Comic Sans MS"/>
              </a:rPr>
              <a:t>incremento</a:t>
            </a:r>
            <a:r>
              <a:rPr lang="it-IT" sz="2800" dirty="0">
                <a:latin typeface="Comic Sans MS"/>
                <a:cs typeface="Comic Sans MS"/>
              </a:rPr>
              <a:t> d’essere: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non differenziazione estetica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trasmutazione in forma</a:t>
            </a: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il </a:t>
            </a:r>
            <a:r>
              <a:rPr lang="it-IT" sz="2800" i="1" dirty="0" err="1">
                <a:latin typeface="Comic Sans MS"/>
                <a:cs typeface="Comic Sans MS"/>
              </a:rPr>
              <a:t>novum</a:t>
            </a:r>
            <a:r>
              <a:rPr lang="it-IT" sz="2800" dirty="0">
                <a:latin typeface="Comic Sans MS"/>
                <a:cs typeface="Comic Sans MS"/>
              </a:rPr>
              <a:t> dell’opera</a:t>
            </a:r>
          </a:p>
          <a:p>
            <a:pPr algn="ctr"/>
            <a:r>
              <a:rPr lang="it-IT" sz="2000" dirty="0">
                <a:latin typeface="Comic Sans MS"/>
                <a:cs typeface="Comic Sans MS"/>
              </a:rPr>
              <a:t>(nella cosa medesima, nel contesto, in noi stessi, nella storia del mondo)</a:t>
            </a:r>
          </a:p>
          <a:p>
            <a:pPr algn="ctr"/>
            <a:endParaRPr lang="it-IT" sz="2800" dirty="0">
              <a:latin typeface="Comic Sans MS"/>
              <a:cs typeface="Comic Sans MS"/>
            </a:endParaRPr>
          </a:p>
          <a:p>
            <a:pPr algn="ctr"/>
            <a:r>
              <a:rPr lang="it-IT" sz="2800" dirty="0">
                <a:latin typeface="Comic Sans MS"/>
                <a:cs typeface="Comic Sans MS"/>
              </a:rPr>
              <a:t>- l’arte come </a:t>
            </a:r>
            <a:r>
              <a:rPr lang="it-IT" sz="2800" dirty="0">
                <a:solidFill>
                  <a:srgbClr val="68E4A8"/>
                </a:solidFill>
                <a:latin typeface="Comic Sans MS"/>
                <a:cs typeface="Comic Sans MS"/>
              </a:rPr>
              <a:t>gioco</a:t>
            </a:r>
            <a:r>
              <a:rPr lang="it-IT" sz="2800" dirty="0">
                <a:latin typeface="Comic Sans MS"/>
                <a:cs typeface="Comic Sans MS"/>
              </a:rPr>
              <a:t> e </a:t>
            </a:r>
            <a:r>
              <a:rPr lang="it-IT" sz="2800" dirty="0">
                <a:solidFill>
                  <a:srgbClr val="68E4A8"/>
                </a:solidFill>
                <a:latin typeface="Comic Sans MS"/>
                <a:cs typeface="Comic Sans MS"/>
              </a:rPr>
              <a:t>festa</a:t>
            </a:r>
            <a:r>
              <a:rPr lang="it-IT" sz="2800" dirty="0">
                <a:latin typeface="Comic Sans MS"/>
                <a:cs typeface="Comic Sans MS"/>
              </a:rPr>
              <a:t> </a:t>
            </a:r>
          </a:p>
          <a:p>
            <a:pPr algn="ctr"/>
            <a:endParaRPr lang="it-IT" sz="2800" i="1" dirty="0">
              <a:solidFill>
                <a:srgbClr val="27FFAE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90086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3.</a:t>
            </a:r>
            <a:endParaRPr lang="it-IT" sz="3600" dirty="0">
              <a:latin typeface="Comic Sans MS"/>
              <a:cs typeface="Comic Sans MS"/>
            </a:endParaRPr>
          </a:p>
          <a:p>
            <a:pPr algn="ctr" eaLnBrk="1" hangingPunct="1"/>
            <a:r>
              <a:rPr lang="it-IT" sz="3600" b="1" dirty="0">
                <a:solidFill>
                  <a:srgbClr val="FF0000"/>
                </a:solidFill>
                <a:latin typeface="Comic Sans MS"/>
                <a:cs typeface="Comic Sans MS"/>
              </a:rPr>
              <a:t>…</a:t>
            </a:r>
            <a:r>
              <a:rPr lang="it-IT" sz="3600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per una </a:t>
            </a:r>
            <a:r>
              <a:rPr lang="it-IT" sz="3600" i="1" dirty="0">
                <a:solidFill>
                  <a:srgbClr val="FF0000"/>
                </a:solidFill>
                <a:latin typeface="Comic Sans MS"/>
                <a:cs typeface="Comic Sans MS"/>
              </a:rPr>
              <a:t>TEORIA 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della Bellezza</a:t>
            </a:r>
            <a:endParaRPr lang="it-IT" sz="3600" b="1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137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1699739"/>
            <a:ext cx="9144000" cy="32932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3.1. Il </a:t>
            </a:r>
            <a:r>
              <a:rPr lang="it-IT" sz="3600" i="1" dirty="0">
                <a:solidFill>
                  <a:srgbClr val="FF0000"/>
                </a:solidFill>
                <a:latin typeface="Comic Sans MS"/>
                <a:cs typeface="Comic Sans MS"/>
              </a:rPr>
              <a:t>senso 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del Bello</a:t>
            </a:r>
          </a:p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3.1.0 Le parole per dirlo</a:t>
            </a:r>
          </a:p>
          <a:p>
            <a:pPr eaLnBrk="1" hangingPunct="1"/>
            <a:endParaRPr lang="it-IT" sz="3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          </a:t>
            </a:r>
            <a:r>
              <a:rPr lang="it-IT" sz="3600" dirty="0">
                <a:solidFill>
                  <a:schemeClr val="bg1"/>
                </a:solidFill>
                <a:latin typeface="Comic Sans MS"/>
                <a:cs typeface="Comic Sans MS"/>
              </a:rPr>
              <a:t>Bello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                    </a:t>
            </a:r>
            <a:r>
              <a:rPr lang="it-IT" sz="3600" i="1" dirty="0" err="1">
                <a:solidFill>
                  <a:srgbClr val="000000"/>
                </a:solidFill>
                <a:latin typeface="Comic Sans MS"/>
                <a:cs typeface="Comic Sans MS"/>
              </a:rPr>
              <a:t>Bonicellum</a:t>
            </a:r>
            <a:endParaRPr lang="it-IT" sz="3600" i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                                         </a:t>
            </a:r>
            <a:r>
              <a:rPr lang="it-IT" sz="2800" i="1" dirty="0" err="1">
                <a:solidFill>
                  <a:srgbClr val="000000"/>
                </a:solidFill>
                <a:latin typeface="Comic Sans MS"/>
                <a:cs typeface="Comic Sans MS"/>
              </a:rPr>
              <a:t>Bonulus</a:t>
            </a:r>
            <a:endParaRPr lang="it-IT" sz="2800" i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/>
            <a:endParaRPr lang="it-IT" sz="28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3260467" y="3772612"/>
            <a:ext cx="17439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46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Comic Sans MS"/>
                <a:cs typeface="Comic Sans MS"/>
              </a:rPr>
              <a:t>metodo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5237"/>
          </a:xfrm>
          <a:solidFill>
            <a:srgbClr val="595959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it-IT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La riflessione viene condotta prevalentemente attraverso lezioni frontali, che dispongono al dialogo in classe. Potrà farsi uso della multimedialità per favorire l’approccio fenomenologico nella trattazione delle unità didattiche.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3366FF"/>
                </a:solidFill>
                <a:latin typeface="Comic Sans MS"/>
                <a:cs typeface="Comic Sans MS"/>
              </a:rPr>
              <a:t>Prerequisiti</a:t>
            </a:r>
            <a:r>
              <a:rPr lang="it-IT" dirty="0">
                <a:latin typeface="Comic Sans MS"/>
                <a:cs typeface="Comic Sans MS"/>
              </a:rPr>
              <a:t>: le nozioni fondamentali del corso istituzionale di metafisica (tematica della relazione essenza-esistere; problematica dei trascendentali; questione dell’analogia).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Oltre ad una partecipazione attiva alle lezioni, 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è richiesto un colloquio finale su un tema approfondito a scelta dallo studente e su domande poste dal docente sui contenuti del corso, </a:t>
            </a:r>
          </a:p>
          <a:p>
            <a:pPr marL="0" indent="0" algn="ctr">
              <a:buNone/>
            </a:pPr>
            <a:r>
              <a:rPr lang="it-IT" dirty="0">
                <a:latin typeface="Comic Sans MS"/>
                <a:cs typeface="Comic Sans MS"/>
              </a:rPr>
              <a:t>nella sessione ordinaria di esami. </a:t>
            </a:r>
          </a:p>
        </p:txBody>
      </p:sp>
    </p:spTree>
    <p:extLst>
      <p:ext uri="{BB962C8B-B14F-4D97-AF65-F5344CB8AC3E}">
        <p14:creationId xmlns:p14="http://schemas.microsoft.com/office/powerpoint/2010/main" val="1217682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1190144"/>
            <a:ext cx="9144000" cy="40934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200" dirty="0">
                <a:latin typeface="Comic Sans MS"/>
                <a:cs typeface="Comic Sans MS"/>
              </a:rPr>
              <a:t>Un confronto con:</a:t>
            </a:r>
          </a:p>
          <a:p>
            <a:pPr algn="ctr" eaLnBrk="1" hangingPunct="1"/>
            <a:r>
              <a:rPr lang="it-IT" sz="3200" i="1" dirty="0" err="1">
                <a:solidFill>
                  <a:srgbClr val="FF0000"/>
                </a:solidFill>
                <a:latin typeface="Comic Sans MS"/>
                <a:cs typeface="Comic Sans MS"/>
              </a:rPr>
              <a:t>Joshi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it-IT" sz="3200" dirty="0">
                <a:solidFill>
                  <a:schemeClr val="bg1"/>
                </a:solidFill>
                <a:latin typeface="Comic Sans MS"/>
                <a:cs typeface="Comic Sans MS"/>
              </a:rPr>
              <a:t>giapponese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</a:p>
          <a:p>
            <a:pPr algn="ctr" eaLnBrk="1" hangingPunct="1"/>
            <a:r>
              <a:rPr lang="it-IT" sz="3200" i="1" dirty="0">
                <a:solidFill>
                  <a:srgbClr val="FF0000"/>
                </a:solidFill>
                <a:latin typeface="Comic Sans MS"/>
                <a:cs typeface="Comic Sans MS"/>
              </a:rPr>
              <a:t>Mei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it-IT" sz="3200" dirty="0">
                <a:solidFill>
                  <a:srgbClr val="000000"/>
                </a:solidFill>
                <a:latin typeface="Comic Sans MS"/>
                <a:cs typeface="Comic Sans MS"/>
              </a:rPr>
              <a:t>cinese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</a:p>
          <a:p>
            <a:pPr algn="ctr" eaLnBrk="1" hangingPunct="1"/>
            <a:r>
              <a:rPr lang="it-IT" sz="3200" i="1" dirty="0" err="1">
                <a:solidFill>
                  <a:srgbClr val="FF0000"/>
                </a:solidFill>
                <a:latin typeface="Comic Sans MS"/>
                <a:cs typeface="Comic Sans MS"/>
              </a:rPr>
              <a:t>Tov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it-IT" sz="3200" dirty="0">
                <a:solidFill>
                  <a:srgbClr val="000000"/>
                </a:solidFill>
                <a:latin typeface="Comic Sans MS"/>
                <a:cs typeface="Comic Sans MS"/>
              </a:rPr>
              <a:t>ebraico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</a:p>
          <a:p>
            <a:pPr algn="ctr" eaLnBrk="1" hangingPunct="1"/>
            <a:r>
              <a:rPr lang="it-IT" sz="3200" i="1" dirty="0" err="1">
                <a:solidFill>
                  <a:srgbClr val="FF0000"/>
                </a:solidFill>
                <a:latin typeface="Comic Sans MS"/>
                <a:cs typeface="Comic Sans MS"/>
              </a:rPr>
              <a:t>Kalon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it-IT" sz="3200" dirty="0">
                <a:solidFill>
                  <a:srgbClr val="000000"/>
                </a:solidFill>
                <a:latin typeface="Comic Sans MS"/>
                <a:cs typeface="Comic Sans MS"/>
              </a:rPr>
              <a:t>greco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</a:p>
          <a:p>
            <a:pPr algn="ctr" eaLnBrk="1" hangingPunct="1"/>
            <a:r>
              <a:rPr lang="it-IT" sz="3200" i="1" dirty="0" err="1">
                <a:solidFill>
                  <a:srgbClr val="FF0000"/>
                </a:solidFill>
                <a:latin typeface="Comic Sans MS"/>
                <a:cs typeface="Comic Sans MS"/>
              </a:rPr>
              <a:t>Pulchrum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it-IT" sz="3200" dirty="0">
                <a:solidFill>
                  <a:srgbClr val="000000"/>
                </a:solidFill>
                <a:latin typeface="Comic Sans MS"/>
                <a:cs typeface="Comic Sans MS"/>
              </a:rPr>
              <a:t>latino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</a:p>
          <a:p>
            <a:pPr algn="ctr" eaLnBrk="1" hangingPunct="1"/>
            <a:r>
              <a:rPr lang="it-IT" sz="3200" i="1" dirty="0" err="1">
                <a:solidFill>
                  <a:srgbClr val="FF0000"/>
                </a:solidFill>
                <a:latin typeface="Comic Sans MS"/>
                <a:cs typeface="Comic Sans MS"/>
              </a:rPr>
              <a:t>Formosus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it-IT" sz="3200" i="1" dirty="0" err="1">
                <a:solidFill>
                  <a:srgbClr val="FF0000"/>
                </a:solidFill>
                <a:latin typeface="Comic Sans MS"/>
                <a:cs typeface="Comic Sans MS"/>
              </a:rPr>
              <a:t>Speciosus</a:t>
            </a:r>
            <a:endParaRPr lang="it-IT" sz="3200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3200" i="1" dirty="0" err="1">
                <a:solidFill>
                  <a:srgbClr val="FF0000"/>
                </a:solidFill>
                <a:latin typeface="Comic Sans MS"/>
                <a:cs typeface="Comic Sans MS"/>
              </a:rPr>
              <a:t>Schoen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it-IT" sz="3200" dirty="0">
                <a:solidFill>
                  <a:srgbClr val="000000"/>
                </a:solidFill>
                <a:latin typeface="Comic Sans MS"/>
                <a:cs typeface="Comic Sans MS"/>
              </a:rPr>
              <a:t>tedesco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59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3.1.1</a:t>
            </a:r>
            <a:endParaRPr lang="it-IT" sz="3600" dirty="0">
              <a:latin typeface="Comic Sans MS"/>
              <a:cs typeface="Comic Sans MS"/>
            </a:endParaRPr>
          </a:p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Enfasi OGGETTIVA</a:t>
            </a:r>
            <a:r>
              <a:rPr lang="it-IT" sz="3600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del Bello</a:t>
            </a:r>
            <a:endParaRPr lang="it-IT" sz="3600" b="1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167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639617"/>
            <a:ext cx="9144000" cy="5632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514350" indent="-514350" algn="ctr" eaLnBrk="1" hangingPunct="1">
              <a:buAutoNum type="alphaLcPeriod"/>
            </a:pPr>
            <a:r>
              <a:rPr lang="it-IT" sz="2400" dirty="0" err="1">
                <a:solidFill>
                  <a:srgbClr val="FF0000"/>
                </a:solidFill>
                <a:latin typeface="Comic Sans MS"/>
                <a:cs typeface="Comic Sans MS"/>
              </a:rPr>
              <a:t>raf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-figurare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b. forma &gt; contenuto; </a:t>
            </a:r>
            <a:r>
              <a:rPr lang="it-IT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/>
                <a:cs typeface="Comic Sans MS"/>
              </a:rPr>
              <a:t>definisce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c. Bellezza è </a:t>
            </a:r>
            <a:r>
              <a:rPr lang="it-IT" sz="2400" i="1" dirty="0">
                <a:solidFill>
                  <a:srgbClr val="FF0000"/>
                </a:solidFill>
                <a:latin typeface="Comic Sans MS"/>
                <a:cs typeface="Comic Sans MS"/>
              </a:rPr>
              <a:t>della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 cosa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d. &gt; Bello di natura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e. classico</a:t>
            </a:r>
          </a:p>
          <a:p>
            <a:pPr algn="ctr" eaLnBrk="1" hangingPunct="1"/>
            <a:r>
              <a:rPr lang="it-IT" sz="2400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.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Topos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: dal sensibile all’intellegibile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g. </a:t>
            </a:r>
            <a:r>
              <a:rPr lang="it-IT" sz="2400" i="1" dirty="0" err="1">
                <a:solidFill>
                  <a:srgbClr val="000000"/>
                </a:solidFill>
                <a:latin typeface="Comic Sans MS"/>
                <a:cs typeface="Comic Sans MS"/>
              </a:rPr>
              <a:t>Typos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: Bellezza = perfezione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h. Brutto </a:t>
            </a:r>
            <a:r>
              <a:rPr lang="it-IT" sz="2400" i="1" dirty="0">
                <a:solidFill>
                  <a:srgbClr val="FF0000"/>
                </a:solidFill>
                <a:latin typeface="Comic Sans MS"/>
                <a:cs typeface="Comic Sans MS"/>
              </a:rPr>
              <a:t>versus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 Bello</a:t>
            </a:r>
          </a:p>
          <a:p>
            <a:pPr marL="571500" indent="-571500" algn="ctr" eaLnBrk="1" hangingPunct="1">
              <a:buAutoNum type="romanLcPeriod"/>
            </a:pP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sensi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: vista-udito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l. tradizione culturale greca/occidentale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m. Simmetria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n. </a:t>
            </a:r>
            <a:r>
              <a:rPr lang="it-IT" sz="2400" i="1" dirty="0" err="1">
                <a:solidFill>
                  <a:srgbClr val="FF0000"/>
                </a:solidFill>
                <a:latin typeface="Comic Sans MS"/>
                <a:cs typeface="Comic Sans MS"/>
              </a:rPr>
              <a:t>Kalon</a:t>
            </a:r>
            <a:endParaRPr lang="it-IT" sz="2400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400" dirty="0">
                <a:latin typeface="Comic Sans MS"/>
                <a:cs typeface="Comic Sans MS"/>
              </a:rPr>
              <a:t>metafisica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dell’essenza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 (esistenza come essenza)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o. arte sacra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p. Autori: 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PLATONE-ARISTOTELE-ADORNO</a:t>
            </a:r>
          </a:p>
        </p:txBody>
      </p:sp>
    </p:spTree>
    <p:extLst>
      <p:ext uri="{BB962C8B-B14F-4D97-AF65-F5344CB8AC3E}">
        <p14:creationId xmlns:p14="http://schemas.microsoft.com/office/powerpoint/2010/main" val="14103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170364" y="360099"/>
            <a:ext cx="4758009" cy="6186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1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PLATONE</a:t>
            </a:r>
          </a:p>
          <a:p>
            <a:pPr algn="ctr" eaLnBrk="1" hangingPunct="1"/>
            <a:endParaRPr lang="it-IT" sz="16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342900" indent="-342900" eaLnBrk="1" hangingPunct="1">
              <a:buFontTx/>
              <a:buChar char="-"/>
            </a:pP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critica l’arte,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esalta la Bellezza</a:t>
            </a:r>
          </a:p>
          <a:p>
            <a:pPr marL="342900" indent="-342900" eaLnBrk="1" hangingPunct="1">
              <a:buFontTx/>
              <a:buChar char="-"/>
            </a:pP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l’arte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ha a che fare: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con la materia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è specialistica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non è insegnabile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lavora sull’anima inferiore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allontana dal reale</a:t>
            </a:r>
          </a:p>
          <a:p>
            <a:pPr marL="342900" indent="-342900" eaLnBrk="1" hangingPunct="1">
              <a:buFontTx/>
              <a:buChar char="-"/>
            </a:pP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la 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Bellezza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, </a:t>
            </a:r>
            <a:r>
              <a:rPr lang="it-IT" sz="2400" i="1" dirty="0">
                <a:solidFill>
                  <a:schemeClr val="bg1"/>
                </a:solidFill>
                <a:latin typeface="Comic Sans MS"/>
                <a:cs typeface="Comic Sans MS"/>
              </a:rPr>
              <a:t>idea corporea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elevazione per </a:t>
            </a:r>
            <a:r>
              <a:rPr lang="it-IT" sz="2400" i="1" dirty="0">
                <a:solidFill>
                  <a:schemeClr val="bg1"/>
                </a:solidFill>
                <a:latin typeface="Comic Sans MS"/>
                <a:cs typeface="Comic Sans MS"/>
              </a:rPr>
              <a:t>Eros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: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corpo/i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anima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scienza</a:t>
            </a: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   istituzioni</a:t>
            </a:r>
          </a:p>
        </p:txBody>
      </p:sp>
      <p:pic>
        <p:nvPicPr>
          <p:cNvPr id="2" name="Immagine 1" descr="800px-Plato_Silanion_Musei_Capitolini_MC13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8" y="360099"/>
            <a:ext cx="3961846" cy="61863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747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56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68446" y="952002"/>
            <a:ext cx="4359927" cy="48320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28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ARISTOTELE</a:t>
            </a:r>
          </a:p>
          <a:p>
            <a:pPr algn="ctr" eaLnBrk="1" hangingPunct="1"/>
            <a:endParaRPr lang="it-IT" sz="2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342900" indent="-342900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L’arte “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imita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la   </a:t>
            </a: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  natura”</a:t>
            </a:r>
          </a:p>
          <a:p>
            <a:pPr marL="342900" indent="-342900" eaLnBrk="1" hangingPunct="1">
              <a:buFontTx/>
              <a:buChar char="-"/>
            </a:pP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La poesia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è più    </a:t>
            </a: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 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filosofica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della storia</a:t>
            </a: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-   La tragedia </a:t>
            </a: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  e la “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catarsi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”</a:t>
            </a:r>
          </a:p>
          <a:p>
            <a:pPr eaLnBrk="1" hangingPunct="1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/>
            <a:endParaRPr lang="it-IT" sz="2800" i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4" name="Immagine 3" descr="1724118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4" y="980859"/>
            <a:ext cx="4309682" cy="480323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454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03060" y="952002"/>
            <a:ext cx="4383740" cy="48320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28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ADORNO</a:t>
            </a:r>
          </a:p>
          <a:p>
            <a:pPr algn="ctr" eaLnBrk="1" hangingPunct="1"/>
            <a:r>
              <a:rPr lang="it-IT" sz="2800" dirty="0">
                <a:solidFill>
                  <a:srgbClr val="0000FF"/>
                </a:solidFill>
                <a:latin typeface="Comic Sans MS"/>
                <a:cs typeface="Comic Sans MS"/>
              </a:rPr>
              <a:t>(1903-1969)</a:t>
            </a:r>
          </a:p>
          <a:p>
            <a:pPr algn="ctr" eaLnBrk="1" hangingPunct="1"/>
            <a:endParaRPr lang="it-IT" sz="2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342900" indent="-342900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L’arte come</a:t>
            </a: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  “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utopia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” (luce nera)</a:t>
            </a:r>
          </a:p>
          <a:p>
            <a:pPr marL="342900" indent="-342900" eaLnBrk="1" hangingPunct="1">
              <a:buFontTx/>
              <a:buChar char="-"/>
            </a:pP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La Bellezza come   </a:t>
            </a: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 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apparenza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(e inganno)</a:t>
            </a:r>
          </a:p>
          <a:p>
            <a:pPr marL="457200" indent="-457200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L’opera oltre </a:t>
            </a: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  il consenso</a:t>
            </a:r>
          </a:p>
          <a:p>
            <a:pPr eaLnBrk="1" hangingPunct="1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" name="Immagin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2002"/>
            <a:ext cx="3845859" cy="483209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903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3.1.2</a:t>
            </a:r>
            <a:endParaRPr lang="it-IT" sz="3600" dirty="0">
              <a:latin typeface="Comic Sans MS"/>
              <a:cs typeface="Comic Sans MS"/>
            </a:endParaRPr>
          </a:p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Enfasi SOGGETTIVA</a:t>
            </a:r>
            <a:r>
              <a:rPr lang="it-IT" sz="3600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del Bello</a:t>
            </a:r>
            <a:endParaRPr lang="it-IT" sz="3600" b="1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953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639617"/>
            <a:ext cx="9144000" cy="5632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514350" indent="-514350" algn="ctr" eaLnBrk="1" hangingPunct="1">
              <a:buAutoNum type="alphaLcPeriod"/>
            </a:pP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con-figurare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b. contenuto &gt; forma; 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rinvia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c. Bellezza è </a:t>
            </a:r>
            <a:r>
              <a:rPr lang="it-IT" sz="2400" i="1" dirty="0">
                <a:solidFill>
                  <a:srgbClr val="FF0000"/>
                </a:solidFill>
                <a:latin typeface="Comic Sans MS"/>
                <a:cs typeface="Comic Sans MS"/>
              </a:rPr>
              <a:t>sulla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 cosa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d. &gt; Bello d’arte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e. romantico</a:t>
            </a:r>
          </a:p>
          <a:p>
            <a:pPr algn="ctr" eaLnBrk="1" hangingPunct="1"/>
            <a:r>
              <a:rPr lang="it-IT" sz="2400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.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Topos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: dal sensibile al sensibile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g. </a:t>
            </a:r>
            <a:r>
              <a:rPr lang="it-IT" sz="2400" i="1" dirty="0" err="1">
                <a:solidFill>
                  <a:srgbClr val="000000"/>
                </a:solidFill>
                <a:latin typeface="Comic Sans MS"/>
                <a:cs typeface="Comic Sans MS"/>
              </a:rPr>
              <a:t>Typos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: Bellezza = sublime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h. Brutto </a:t>
            </a:r>
            <a:r>
              <a:rPr lang="it-IT" sz="2400" i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 Bello</a:t>
            </a:r>
          </a:p>
          <a:p>
            <a:pPr marL="571500" indent="-571500" algn="ctr" eaLnBrk="1" hangingPunct="1">
              <a:buAutoNum type="romanLcPeriod"/>
            </a:pP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sensi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: odorato e gusto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l. tradizione culturale orientale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m. euritmia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n. </a:t>
            </a:r>
            <a:r>
              <a:rPr lang="it-IT" sz="2400" i="1" dirty="0" err="1">
                <a:solidFill>
                  <a:srgbClr val="FF0000"/>
                </a:solidFill>
                <a:latin typeface="Comic Sans MS"/>
                <a:cs typeface="Comic Sans MS"/>
              </a:rPr>
              <a:t>pulchrum</a:t>
            </a:r>
            <a:endParaRPr lang="it-IT" sz="2400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400" dirty="0">
                <a:latin typeface="Comic Sans MS"/>
                <a:cs typeface="Comic Sans MS"/>
              </a:rPr>
              <a:t>metafisica dell’esistenza 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(essenza come esistenza)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o. arte religiosa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p. Autori: 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KANT-KIERKEGAARD-NIETZSCHE</a:t>
            </a:r>
          </a:p>
        </p:txBody>
      </p:sp>
    </p:spTree>
    <p:extLst>
      <p:ext uri="{BB962C8B-B14F-4D97-AF65-F5344CB8AC3E}">
        <p14:creationId xmlns:p14="http://schemas.microsoft.com/office/powerpoint/2010/main" val="20001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56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68447" y="952002"/>
            <a:ext cx="4118354" cy="52629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28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KANT</a:t>
            </a:r>
          </a:p>
          <a:p>
            <a:pPr algn="ctr" eaLnBrk="1" hangingPunct="1"/>
            <a:r>
              <a:rPr lang="it-IT" sz="2800" dirty="0">
                <a:solidFill>
                  <a:srgbClr val="0000FF"/>
                </a:solidFill>
                <a:latin typeface="Comic Sans MS"/>
                <a:cs typeface="Comic Sans MS"/>
              </a:rPr>
              <a:t>(1724-1804)</a:t>
            </a:r>
          </a:p>
          <a:p>
            <a:pPr algn="ctr" eaLnBrk="1" hangingPunct="1"/>
            <a:endParaRPr lang="it-IT" sz="2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342900" indent="-342900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Bellezza e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giudizio</a:t>
            </a:r>
          </a:p>
          <a:p>
            <a:pPr marL="342900" indent="-342900" eaLnBrk="1" hangingPunct="1">
              <a:buFontTx/>
              <a:buChar char="-"/>
            </a:pPr>
            <a:endParaRPr lang="it-IT" sz="2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342900" indent="-342900" eaLnBrk="1" hangingPunct="1">
              <a:buFontTx/>
              <a:buChar char="-"/>
            </a:pP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Il ruolo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dell’immaginazione</a:t>
            </a:r>
          </a:p>
          <a:p>
            <a:pPr marL="342900" indent="-342900" eaLnBrk="1" hangingPunct="1">
              <a:buFontTx/>
              <a:buChar char="-"/>
            </a:pPr>
            <a:endParaRPr lang="it-IT" sz="2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457200" indent="-457200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Definizioni di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Bello</a:t>
            </a:r>
          </a:p>
          <a:p>
            <a:pPr eaLnBrk="1" hangingPunct="1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" name="Immagine 1" descr="GettyImages-171085185-573381f23df78c6bb0a28a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63877"/>
            <a:ext cx="4111246" cy="526298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70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56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68445" y="952002"/>
            <a:ext cx="4118356" cy="51398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28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KIERKEGAARD</a:t>
            </a:r>
          </a:p>
          <a:p>
            <a:pPr algn="ctr" eaLnBrk="1" hangingPunct="1"/>
            <a:r>
              <a:rPr lang="it-IT" sz="2800" dirty="0">
                <a:solidFill>
                  <a:srgbClr val="0000FF"/>
                </a:solidFill>
                <a:latin typeface="Comic Sans MS"/>
                <a:cs typeface="Comic Sans MS"/>
              </a:rPr>
              <a:t>(1813-1855)</a:t>
            </a:r>
          </a:p>
          <a:p>
            <a:pPr algn="ctr" eaLnBrk="1" hangingPunct="1"/>
            <a:endParaRPr lang="it-IT" sz="2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342900" indent="-342900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Estetico è il modo </a:t>
            </a: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  di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esistere</a:t>
            </a:r>
          </a:p>
          <a:p>
            <a:pPr marL="342900" indent="-342900" eaLnBrk="1" hangingPunct="1">
              <a:buFontTx/>
              <a:buChar char="-"/>
            </a:pP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La dialettica </a:t>
            </a:r>
            <a:r>
              <a:rPr lang="it-IT" sz="2800" i="1" dirty="0">
                <a:solidFill>
                  <a:srgbClr val="FF0000"/>
                </a:solidFill>
                <a:latin typeface="Comic Sans MS"/>
                <a:cs typeface="Comic Sans MS"/>
              </a:rPr>
              <a:t>aut-aut</a:t>
            </a:r>
          </a:p>
          <a:p>
            <a:pPr marL="457200" indent="-457200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Il </a:t>
            </a:r>
            <a:r>
              <a:rPr lang="it-IT" sz="2800" i="1" dirty="0">
                <a:solidFill>
                  <a:srgbClr val="FF0000"/>
                </a:solidFill>
                <a:latin typeface="Comic Sans MS"/>
                <a:cs typeface="Comic Sans MS"/>
              </a:rPr>
              <a:t>ciclo estetico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:</a:t>
            </a: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   </a:t>
            </a:r>
            <a:r>
              <a:rPr lang="it-IT" sz="2400" dirty="0">
                <a:latin typeface="Comic Sans MS"/>
                <a:cs typeface="Comic Sans MS"/>
              </a:rPr>
              <a:t>poeta</a:t>
            </a:r>
          </a:p>
          <a:p>
            <a:pPr eaLnBrk="1" hangingPunct="1"/>
            <a:r>
              <a:rPr lang="it-IT" sz="2400" dirty="0">
                <a:latin typeface="Comic Sans MS"/>
                <a:cs typeface="Comic Sans MS"/>
              </a:rPr>
              <a:t>     don Giovanni</a:t>
            </a:r>
          </a:p>
          <a:p>
            <a:pPr eaLnBrk="1" hangingPunct="1"/>
            <a:r>
              <a:rPr lang="it-IT" sz="2400" dirty="0">
                <a:latin typeface="Comic Sans MS"/>
                <a:cs typeface="Comic Sans MS"/>
              </a:rPr>
              <a:t>     seduttore</a:t>
            </a:r>
          </a:p>
          <a:p>
            <a:pPr eaLnBrk="1" hangingPunct="1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" name="Immagine 1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2002"/>
            <a:ext cx="4111245" cy="513986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70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737"/>
          </a:xfrm>
        </p:spPr>
        <p:txBody>
          <a:bodyPr/>
          <a:lstStyle/>
          <a:p>
            <a:r>
              <a:rPr lang="it-IT" dirty="0">
                <a:solidFill>
                  <a:srgbClr val="FF6600"/>
                </a:solidFill>
                <a:latin typeface="Comic Sans MS"/>
                <a:cs typeface="Comic Sans MS"/>
              </a:rPr>
              <a:t>bibliografia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626" y="1238250"/>
            <a:ext cx="8858250" cy="5397500"/>
          </a:xfrm>
          <a:solidFill>
            <a:srgbClr val="595959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err="1">
                <a:latin typeface="Comic Sans MS"/>
                <a:cs typeface="Comic Sans MS"/>
              </a:rPr>
              <a:t>R.Bodei</a:t>
            </a:r>
            <a:r>
              <a:rPr lang="it-IT" dirty="0">
                <a:latin typeface="Comic Sans MS"/>
                <a:cs typeface="Comic Sans MS"/>
              </a:rPr>
              <a:t>, </a:t>
            </a:r>
            <a:r>
              <a:rPr lang="it-IT" i="1" dirty="0">
                <a:latin typeface="Comic Sans MS"/>
                <a:cs typeface="Comic Sans MS"/>
              </a:rPr>
              <a:t>Le forme del bello</a:t>
            </a:r>
            <a:r>
              <a:rPr lang="it-IT" dirty="0">
                <a:latin typeface="Comic Sans MS"/>
                <a:cs typeface="Comic Sans MS"/>
              </a:rPr>
              <a:t>, Bologna 1995; </a:t>
            </a:r>
            <a:r>
              <a:rPr lang="it-IT" dirty="0" err="1">
                <a:latin typeface="Comic Sans MS"/>
                <a:cs typeface="Comic Sans MS"/>
              </a:rPr>
              <a:t>P.Gilbert</a:t>
            </a:r>
            <a:r>
              <a:rPr lang="it-IT" dirty="0">
                <a:latin typeface="Comic Sans MS"/>
                <a:cs typeface="Comic Sans MS"/>
              </a:rPr>
              <a:t>, </a:t>
            </a:r>
            <a:r>
              <a:rPr lang="it-IT" i="1" dirty="0">
                <a:latin typeface="Comic Sans MS"/>
                <a:cs typeface="Comic Sans MS"/>
              </a:rPr>
              <a:t>Corso di Metafisica. Pazienza d’essere</a:t>
            </a:r>
            <a:r>
              <a:rPr lang="it-IT" dirty="0">
                <a:latin typeface="Comic Sans MS"/>
                <a:cs typeface="Comic Sans MS"/>
              </a:rPr>
              <a:t>, Milano 1997, pp.309-321; </a:t>
            </a:r>
            <a:r>
              <a:rPr lang="it-IT" dirty="0" err="1">
                <a:latin typeface="Comic Sans MS"/>
                <a:cs typeface="Comic Sans MS"/>
              </a:rPr>
              <a:t>M.A.Spinosa</a:t>
            </a:r>
            <a:r>
              <a:rPr lang="it-IT" dirty="0">
                <a:latin typeface="Comic Sans MS"/>
                <a:cs typeface="Comic Sans MS"/>
              </a:rPr>
              <a:t>,</a:t>
            </a:r>
            <a:r>
              <a:rPr lang="it-IT" i="1" dirty="0">
                <a:latin typeface="Comic Sans MS"/>
                <a:cs typeface="Comic Sans MS"/>
              </a:rPr>
              <a:t> </a:t>
            </a:r>
            <a:r>
              <a:rPr lang="it-IT" dirty="0">
                <a:latin typeface="Comic Sans MS"/>
                <a:cs typeface="Comic Sans MS"/>
              </a:rPr>
              <a:t>Per </a:t>
            </a:r>
            <a:r>
              <a:rPr lang="it-IT" dirty="0" err="1">
                <a:latin typeface="Comic Sans MS"/>
                <a:cs typeface="Comic Sans MS"/>
              </a:rPr>
              <a:t>viam</a:t>
            </a:r>
            <a:r>
              <a:rPr lang="it-IT" dirty="0">
                <a:latin typeface="Comic Sans MS"/>
                <a:cs typeface="Comic Sans MS"/>
              </a:rPr>
              <a:t> </a:t>
            </a:r>
            <a:r>
              <a:rPr lang="it-IT" dirty="0" err="1">
                <a:latin typeface="Comic Sans MS"/>
                <a:cs typeface="Comic Sans MS"/>
              </a:rPr>
              <a:t>Pulchritudini</a:t>
            </a:r>
            <a:r>
              <a:rPr lang="it-IT" i="1" dirty="0" err="1">
                <a:latin typeface="Comic Sans MS"/>
                <a:cs typeface="Comic Sans MS"/>
              </a:rPr>
              <a:t>s</a:t>
            </a:r>
            <a:r>
              <a:rPr lang="it-IT" i="1" dirty="0">
                <a:latin typeface="Comic Sans MS"/>
                <a:cs typeface="Comic Sans MS"/>
              </a:rPr>
              <a:t>. La contemplazione, opera della bellezza, </a:t>
            </a:r>
            <a:r>
              <a:rPr lang="it-IT" dirty="0">
                <a:latin typeface="Comic Sans MS"/>
                <a:cs typeface="Comic Sans MS"/>
              </a:rPr>
              <a:t>Roma</a:t>
            </a:r>
            <a:r>
              <a:rPr lang="it-IT" i="1" dirty="0">
                <a:latin typeface="Comic Sans MS"/>
                <a:cs typeface="Comic Sans MS"/>
              </a:rPr>
              <a:t> </a:t>
            </a:r>
            <a:r>
              <a:rPr lang="it-IT" dirty="0">
                <a:latin typeface="Comic Sans MS"/>
                <a:cs typeface="Comic Sans MS"/>
              </a:rPr>
              <a:t>2018</a:t>
            </a:r>
          </a:p>
          <a:p>
            <a:pPr marL="0" indent="0" algn="just">
              <a:buNone/>
            </a:pPr>
            <a:r>
              <a:rPr lang="it-IT" dirty="0" err="1">
                <a:latin typeface="Comic Sans MS"/>
                <a:cs typeface="Comic Sans MS"/>
              </a:rPr>
              <a:t>M.A.Spinosa</a:t>
            </a:r>
            <a:r>
              <a:rPr lang="it-IT" dirty="0">
                <a:latin typeface="Comic Sans MS"/>
                <a:cs typeface="Comic Sans MS"/>
              </a:rPr>
              <a:t>, </a:t>
            </a:r>
            <a:r>
              <a:rPr lang="it-IT" i="1" dirty="0">
                <a:latin typeface="Comic Sans MS"/>
                <a:cs typeface="Comic Sans MS"/>
              </a:rPr>
              <a:t>Per </a:t>
            </a:r>
            <a:r>
              <a:rPr lang="it-IT" i="1" dirty="0" err="1">
                <a:latin typeface="Comic Sans MS"/>
                <a:cs typeface="Comic Sans MS"/>
              </a:rPr>
              <a:t>viam</a:t>
            </a:r>
            <a:r>
              <a:rPr lang="it-IT" i="1" dirty="0">
                <a:latin typeface="Comic Sans MS"/>
                <a:cs typeface="Comic Sans MS"/>
              </a:rPr>
              <a:t> </a:t>
            </a:r>
            <a:r>
              <a:rPr lang="it-IT" i="1" dirty="0" err="1">
                <a:latin typeface="Comic Sans MS"/>
                <a:cs typeface="Comic Sans MS"/>
              </a:rPr>
              <a:t>Pulchritudinis</a:t>
            </a:r>
            <a:r>
              <a:rPr lang="it-IT" dirty="0">
                <a:latin typeface="Comic Sans MS"/>
                <a:cs typeface="Comic Sans MS"/>
              </a:rPr>
              <a:t>: L’itinerario metafisico di Virgilio Melchiorre, in &lt;&lt;</a:t>
            </a:r>
            <a:r>
              <a:rPr lang="it-IT" dirty="0" err="1">
                <a:latin typeface="Comic Sans MS"/>
                <a:cs typeface="Comic Sans MS"/>
              </a:rPr>
              <a:t>Laurentianum</a:t>
            </a:r>
            <a:r>
              <a:rPr lang="it-IT" dirty="0">
                <a:latin typeface="Comic Sans MS"/>
                <a:cs typeface="Comic Sans MS"/>
              </a:rPr>
              <a:t>&gt;&gt;, 53 (2012), pp.233-305; </a:t>
            </a:r>
            <a:r>
              <a:rPr lang="it-IT" dirty="0" err="1">
                <a:latin typeface="Comic Sans MS"/>
                <a:cs typeface="Comic Sans MS"/>
              </a:rPr>
              <a:t>L.Stefanini</a:t>
            </a:r>
            <a:r>
              <a:rPr lang="it-IT" dirty="0">
                <a:latin typeface="Comic Sans MS"/>
                <a:cs typeface="Comic Sans MS"/>
              </a:rPr>
              <a:t>,</a:t>
            </a:r>
            <a:r>
              <a:rPr lang="it-IT" i="1" dirty="0">
                <a:latin typeface="Comic Sans MS"/>
                <a:cs typeface="Comic Sans MS"/>
              </a:rPr>
              <a:t> Estetica</a:t>
            </a:r>
            <a:r>
              <a:rPr lang="it-IT" dirty="0">
                <a:latin typeface="Comic Sans MS"/>
                <a:cs typeface="Comic Sans MS"/>
              </a:rPr>
              <a:t>, Roma 1952, pp.66-77,93-105,108-111; </a:t>
            </a:r>
            <a:r>
              <a:rPr lang="it-IT" dirty="0" err="1">
                <a:latin typeface="Comic Sans MS"/>
                <a:cs typeface="Comic Sans MS"/>
              </a:rPr>
              <a:t>H.U.von</a:t>
            </a:r>
            <a:r>
              <a:rPr lang="it-IT" dirty="0">
                <a:latin typeface="Comic Sans MS"/>
                <a:cs typeface="Comic Sans MS"/>
              </a:rPr>
              <a:t> </a:t>
            </a:r>
            <a:r>
              <a:rPr lang="it-IT" dirty="0" err="1">
                <a:latin typeface="Comic Sans MS"/>
                <a:cs typeface="Comic Sans MS"/>
              </a:rPr>
              <a:t>Balthasar</a:t>
            </a:r>
            <a:r>
              <a:rPr lang="it-IT" dirty="0">
                <a:latin typeface="Comic Sans MS"/>
                <a:cs typeface="Comic Sans MS"/>
              </a:rPr>
              <a:t>, </a:t>
            </a:r>
            <a:r>
              <a:rPr lang="it-IT" i="1" dirty="0">
                <a:latin typeface="Comic Sans MS"/>
                <a:cs typeface="Comic Sans MS"/>
              </a:rPr>
              <a:t>Gloria</a:t>
            </a:r>
            <a:r>
              <a:rPr lang="it-IT" dirty="0">
                <a:latin typeface="Comic Sans MS"/>
                <a:cs typeface="Comic Sans MS"/>
              </a:rPr>
              <a:t>, Milano 1971, </a:t>
            </a:r>
            <a:r>
              <a:rPr lang="it-IT" dirty="0" err="1">
                <a:latin typeface="Comic Sans MS"/>
                <a:cs typeface="Comic Sans MS"/>
              </a:rPr>
              <a:t>vol.IV</a:t>
            </a:r>
            <a:r>
              <a:rPr lang="it-IT" dirty="0">
                <a:latin typeface="Comic Sans MS"/>
                <a:cs typeface="Comic Sans MS"/>
              </a:rPr>
              <a:t>, pp.355-371.</a:t>
            </a:r>
          </a:p>
          <a:p>
            <a:pPr marL="0" indent="0" algn="just">
              <a:buNone/>
            </a:pPr>
            <a:r>
              <a:rPr lang="it-IT" dirty="0">
                <a:latin typeface="Comic Sans MS"/>
                <a:cs typeface="Comic Sans MS"/>
              </a:rPr>
              <a:t>-consigliata:…</a:t>
            </a:r>
          </a:p>
          <a:p>
            <a:pPr marL="0" indent="0" algn="just">
              <a:buNone/>
            </a:pPr>
            <a:endParaRPr lang="it-IT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9808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56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68445" y="952002"/>
            <a:ext cx="4118356" cy="52629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28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NIETZSCHE</a:t>
            </a:r>
          </a:p>
          <a:p>
            <a:pPr algn="ctr" eaLnBrk="1" hangingPunct="1"/>
            <a:r>
              <a:rPr lang="it-IT" sz="2800" dirty="0">
                <a:solidFill>
                  <a:srgbClr val="0000FF"/>
                </a:solidFill>
                <a:latin typeface="Comic Sans MS"/>
                <a:cs typeface="Comic Sans MS"/>
              </a:rPr>
              <a:t>(1844-1900)</a:t>
            </a:r>
          </a:p>
          <a:p>
            <a:pPr algn="ctr" eaLnBrk="1" hangingPunct="1"/>
            <a:endParaRPr lang="it-IT" sz="2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342900" indent="-342900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Estetico è il modo </a:t>
            </a:r>
          </a:p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  di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vivere</a:t>
            </a:r>
          </a:p>
          <a:p>
            <a:pPr marL="342900" indent="-342900" eaLnBrk="1" hangingPunct="1">
              <a:buFontTx/>
              <a:buChar char="-"/>
            </a:pP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Il paradigma dell’arte tragica: </a:t>
            </a:r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Apollo e Dioniso</a:t>
            </a:r>
            <a:endParaRPr lang="it-IT" sz="2800" i="1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457200" indent="-457200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Nell’arte lo specchio dell’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eterno ritorno</a:t>
            </a:r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3" name="Immagine 2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52002"/>
            <a:ext cx="4111244" cy="526298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22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3.1.3</a:t>
            </a:r>
            <a:endParaRPr lang="it-IT" sz="3600" dirty="0">
              <a:latin typeface="Comic Sans MS"/>
              <a:cs typeface="Comic Sans MS"/>
            </a:endParaRPr>
          </a:p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Il Bello come TRASCENDENTALE</a:t>
            </a:r>
            <a:endParaRPr lang="it-IT" sz="3600" b="1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546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1393730"/>
            <a:ext cx="9144000" cy="36009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VICENDE ALTERNE DEL TRASCENDENTALE</a:t>
            </a: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ARISTOTELE: l’ente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in quanto </a:t>
            </a: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ente</a:t>
            </a: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PLOTINO: essere come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nome</a:t>
            </a: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, essere come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verbo</a:t>
            </a: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TOMMASO: la &lt;distinzione reale&gt;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esse-</a:t>
            </a:r>
            <a:r>
              <a:rPr lang="it-IT" sz="2400" i="1" dirty="0" err="1">
                <a:solidFill>
                  <a:srgbClr val="000000"/>
                </a:solidFill>
                <a:latin typeface="Comic Sans MS"/>
                <a:cs typeface="Comic Sans MS"/>
              </a:rPr>
              <a:t>essentia</a:t>
            </a:r>
            <a:endParaRPr lang="it-IT" sz="2400" i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SUAREZ: la svolta della modernità,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essenza </a:t>
            </a:r>
            <a:r>
              <a:rPr lang="it-IT" sz="2400" i="1" dirty="0" err="1">
                <a:solidFill>
                  <a:srgbClr val="000000"/>
                </a:solidFill>
                <a:latin typeface="Comic Sans MS"/>
                <a:cs typeface="Comic Sans MS"/>
              </a:rPr>
              <a:t>form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./essenza ogg</a:t>
            </a: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KANT: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trascendentali</a:t>
            </a: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 e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trascendentale</a:t>
            </a:r>
          </a:p>
          <a:p>
            <a:pPr eaLnBrk="1" hangingPunct="1"/>
            <a:endParaRPr lang="it-IT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538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1393730"/>
            <a:ext cx="9144000" cy="43396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STORIA DEI TRASCENDENTALI</a:t>
            </a: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FILIPPO</a:t>
            </a: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 il Cancelliere e il </a:t>
            </a:r>
            <a:r>
              <a:rPr lang="it-IT" sz="2400" i="1" dirty="0" err="1">
                <a:solidFill>
                  <a:srgbClr val="000000"/>
                </a:solidFill>
                <a:latin typeface="Comic Sans MS"/>
                <a:cs typeface="Comic Sans MS"/>
              </a:rPr>
              <a:t>bonum</a:t>
            </a:r>
            <a:endParaRPr lang="it-IT" sz="2400" i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ROLANDO da Cremona: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res</a:t>
            </a: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  ed </a:t>
            </a:r>
            <a:r>
              <a:rPr lang="it-IT" sz="2400" i="1" dirty="0" err="1">
                <a:solidFill>
                  <a:srgbClr val="000000"/>
                </a:solidFill>
                <a:latin typeface="Comic Sans MS"/>
                <a:cs typeface="Comic Sans MS"/>
              </a:rPr>
              <a:t>aliquid</a:t>
            </a:r>
            <a:endParaRPr lang="it-IT" sz="2400" i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GUGLIELMO d’ALVERNIA: bellezza intellegibile</a:t>
            </a: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GIOVANNI De la </a:t>
            </a:r>
            <a:r>
              <a:rPr lang="it-IT" sz="2400" dirty="0" err="1">
                <a:solidFill>
                  <a:srgbClr val="000000"/>
                </a:solidFill>
                <a:latin typeface="Comic Sans MS"/>
                <a:cs typeface="Comic Sans MS"/>
              </a:rPr>
              <a:t>Rochelle</a:t>
            </a: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 e </a:t>
            </a:r>
            <a:r>
              <a:rPr lang="it-IT" sz="2400" i="1" dirty="0" err="1">
                <a:solidFill>
                  <a:srgbClr val="000000"/>
                </a:solidFill>
                <a:latin typeface="Comic Sans MS"/>
                <a:cs typeface="Comic Sans MS"/>
              </a:rPr>
              <a:t>frater</a:t>
            </a: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 CONSIDERANS </a:t>
            </a:r>
          </a:p>
          <a:p>
            <a:pPr algn="ctr"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              essere-in-forma</a:t>
            </a: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ROBERTO GROSSATESTA: bellezza e luce</a:t>
            </a: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PSEUDO DIONIGI AREOPAGITA: bellezza, nome divino</a:t>
            </a:r>
          </a:p>
          <a:p>
            <a:pPr eaLnBrk="1" hangingPunct="1"/>
            <a:endParaRPr lang="it-IT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781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639617"/>
            <a:ext cx="9144000" cy="5632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514350" indent="-514350" algn="ctr" eaLnBrk="1" hangingPunct="1">
              <a:buAutoNum type="alphaLcPeriod"/>
            </a:pP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trans-figurare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b. forma &amp; contenuto; la forma “dentro/sopra” (analogia)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c. Bellezza è nella cosa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d. Bello di natura, Bello d’arte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e. Classico &amp; Romantico</a:t>
            </a:r>
          </a:p>
          <a:p>
            <a:pPr algn="ctr" eaLnBrk="1" hangingPunct="1"/>
            <a:r>
              <a:rPr lang="it-IT" sz="2400" dirty="0" err="1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. 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Topos 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: chiasmo/incrocio sensibile-intellegibile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g. </a:t>
            </a:r>
            <a:r>
              <a:rPr lang="it-IT" sz="2400" i="1" dirty="0" err="1">
                <a:solidFill>
                  <a:srgbClr val="000000"/>
                </a:solidFill>
                <a:latin typeface="Comic Sans MS"/>
                <a:cs typeface="Comic Sans MS"/>
              </a:rPr>
              <a:t>Typos</a:t>
            </a:r>
            <a:r>
              <a:rPr lang="it-IT" sz="2400" i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: Bellezza = grazia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h. Brutto </a:t>
            </a:r>
            <a:r>
              <a:rPr lang="it-IT" sz="2400" i="1" dirty="0">
                <a:solidFill>
                  <a:srgbClr val="FF0000"/>
                </a:solidFill>
                <a:latin typeface="Comic Sans MS"/>
                <a:cs typeface="Comic Sans MS"/>
              </a:rPr>
              <a:t>come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 Bello</a:t>
            </a:r>
          </a:p>
          <a:p>
            <a:pPr algn="ctr"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i. sensi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: tatto (sentire è sentir-si)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l. tradizione culturale occidentale-orientale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m. simmetria-euritmia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n. </a:t>
            </a:r>
            <a:r>
              <a:rPr lang="it-IT" sz="2400" i="1" dirty="0" err="1">
                <a:solidFill>
                  <a:srgbClr val="FF0000"/>
                </a:solidFill>
                <a:latin typeface="Comic Sans MS"/>
                <a:cs typeface="Comic Sans MS"/>
              </a:rPr>
              <a:t>Schoen</a:t>
            </a:r>
            <a:r>
              <a:rPr lang="it-IT" sz="2400" i="1" dirty="0">
                <a:solidFill>
                  <a:srgbClr val="FF0000"/>
                </a:solidFill>
                <a:latin typeface="Comic Sans MS"/>
                <a:cs typeface="Comic Sans MS"/>
              </a:rPr>
              <a:t> : </a:t>
            </a:r>
            <a:r>
              <a:rPr lang="it-IT" sz="2400" i="1" dirty="0" err="1">
                <a:solidFill>
                  <a:srgbClr val="FF0000"/>
                </a:solidFill>
                <a:latin typeface="Comic Sans MS"/>
                <a:cs typeface="Comic Sans MS"/>
              </a:rPr>
              <a:t>schonen</a:t>
            </a:r>
            <a:r>
              <a:rPr lang="it-IT" sz="2400" i="1" dirty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lang="it-IT" sz="2400" i="1" dirty="0" err="1">
                <a:solidFill>
                  <a:srgbClr val="FF0000"/>
                </a:solidFill>
                <a:latin typeface="Comic Sans MS"/>
                <a:cs typeface="Comic Sans MS"/>
              </a:rPr>
              <a:t>schein</a:t>
            </a:r>
            <a:endParaRPr lang="it-IT" sz="2400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400" dirty="0">
                <a:latin typeface="Comic Sans MS"/>
                <a:cs typeface="Comic Sans MS"/>
              </a:rPr>
              <a:t>metafisica dell’essenza </a:t>
            </a:r>
            <a:r>
              <a:rPr lang="it-IT" sz="2400" i="1" dirty="0">
                <a:latin typeface="Comic Sans MS"/>
                <a:cs typeface="Comic Sans MS"/>
              </a:rPr>
              <a:t>dentro/sopra </a:t>
            </a:r>
            <a:r>
              <a:rPr lang="it-IT" sz="2400" dirty="0">
                <a:latin typeface="Comic Sans MS"/>
                <a:cs typeface="Comic Sans MS"/>
              </a:rPr>
              <a:t>l’esistenza</a:t>
            </a:r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o. es. Pantocratore (Monreale, Cefalù)</a:t>
            </a:r>
          </a:p>
          <a:p>
            <a:pPr algn="ctr" eaLnBrk="1" hangingPunct="1"/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p. Autori: 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la singolare sintesi di TOMMASO D’AQUINO</a:t>
            </a:r>
          </a:p>
        </p:txBody>
      </p:sp>
    </p:spTree>
    <p:extLst>
      <p:ext uri="{BB962C8B-B14F-4D97-AF65-F5344CB8AC3E}">
        <p14:creationId xmlns:p14="http://schemas.microsoft.com/office/powerpoint/2010/main" val="39702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51077" y="672752"/>
            <a:ext cx="5158339" cy="58169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La singolare sintesi </a:t>
            </a:r>
          </a:p>
          <a:p>
            <a:pPr algn="r" eaLnBrk="1" hangingPunct="1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di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TOMMASO d’AQUINO</a:t>
            </a: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342900" indent="-342900" algn="ctr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Bellezza «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ricercata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»: </a:t>
            </a:r>
          </a:p>
          <a:p>
            <a:pPr algn="ctr"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i 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nomi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della bellezza</a:t>
            </a:r>
          </a:p>
          <a:p>
            <a:pPr algn="ctr" eaLnBrk="1" hangingPunct="1"/>
            <a:endParaRPr lang="it-IT" sz="2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- Bellezza «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rivelata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»: </a:t>
            </a:r>
          </a:p>
          <a:p>
            <a:pPr algn="ctr"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  il 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Verbo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della bellezza</a:t>
            </a:r>
          </a:p>
          <a:p>
            <a:pPr algn="ctr" eaLnBrk="1" hangingPunct="1"/>
            <a:endParaRPr lang="it-IT" sz="2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457200" indent="-457200" algn="ctr" eaLnBrk="1" hangingPunct="1">
              <a:buFontTx/>
              <a:buChar char="-"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- Bellezza «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contemplata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»: </a:t>
            </a:r>
          </a:p>
          <a:p>
            <a:pPr algn="ctr" eaLnBrk="1" hangingPunct="1"/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 speculazione e bellezza</a:t>
            </a:r>
          </a:p>
          <a:p>
            <a:pPr algn="ctr" eaLnBrk="1" hangingPunct="1"/>
            <a:endParaRPr lang="it-IT" sz="2800" b="1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3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" name="Immagin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0" y="2274951"/>
            <a:ext cx="4130674" cy="25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3600" dirty="0">
              <a:latin typeface="Comic Sans MS"/>
              <a:cs typeface="Comic Sans MS"/>
            </a:endParaRPr>
          </a:p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Bellezza “ricercata”: i nomi della Bellezza</a:t>
            </a:r>
            <a:endParaRPr lang="it-IT" sz="3600" b="1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68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1468326"/>
            <a:ext cx="9144000" cy="38472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400" i="1" dirty="0">
                <a:solidFill>
                  <a:schemeClr val="bg1"/>
                </a:solidFill>
                <a:latin typeface="Lucida Handwriting" charset="0"/>
              </a:rPr>
              <a:t>&lt;Per la bellezza infatti si richiedono tre doti. In primo luogo </a:t>
            </a:r>
            <a:r>
              <a:rPr lang="it-IT" sz="2400" i="1" dirty="0">
                <a:solidFill>
                  <a:srgbClr val="CC3300"/>
                </a:solidFill>
                <a:latin typeface="Lucida Handwriting" charset="0"/>
              </a:rPr>
              <a:t>l</a:t>
            </a:r>
            <a:r>
              <a:rPr lang="ja-JP" altLang="it-IT" sz="2400" i="1" dirty="0">
                <a:solidFill>
                  <a:srgbClr val="CC3300"/>
                </a:solidFill>
                <a:latin typeface="Lucida Handwriting" charset="0"/>
              </a:rPr>
              <a:t>’</a:t>
            </a:r>
            <a:r>
              <a:rPr lang="it-IT" sz="2400" i="1" dirty="0">
                <a:solidFill>
                  <a:srgbClr val="CC3300"/>
                </a:solidFill>
                <a:latin typeface="Lucida Handwriting" charset="0"/>
              </a:rPr>
              <a:t>integrità </a:t>
            </a:r>
            <a:r>
              <a:rPr lang="it-IT" sz="2400" i="1" dirty="0">
                <a:solidFill>
                  <a:schemeClr val="bg1"/>
                </a:solidFill>
                <a:latin typeface="Lucida Handwriting" charset="0"/>
              </a:rPr>
              <a:t>o perfezione: poiché  le cose incomplete, proprio in quanto tali, sono deformi.  Poi [si richiede] la debita </a:t>
            </a:r>
            <a:r>
              <a:rPr lang="it-IT" sz="2400" i="1" dirty="0">
                <a:solidFill>
                  <a:srgbClr val="CC3300"/>
                </a:solidFill>
                <a:latin typeface="Lucida Handwriting" charset="0"/>
              </a:rPr>
              <a:t>proporzione</a:t>
            </a:r>
            <a:r>
              <a:rPr lang="it-IT" sz="2400" i="1" dirty="0">
                <a:solidFill>
                  <a:schemeClr val="bg1"/>
                </a:solidFill>
                <a:latin typeface="Lucida Handwriting" charset="0"/>
              </a:rPr>
              <a:t> o armonia [tra le parti]. Finalmente la chiarezza o lo </a:t>
            </a:r>
            <a:r>
              <a:rPr lang="it-IT" sz="2400" i="1" dirty="0">
                <a:solidFill>
                  <a:srgbClr val="CC3300"/>
                </a:solidFill>
                <a:latin typeface="Lucida Handwriting" charset="0"/>
              </a:rPr>
              <a:t>splendore:</a:t>
            </a:r>
            <a:r>
              <a:rPr lang="it-IT" sz="2400" i="1" dirty="0">
                <a:solidFill>
                  <a:schemeClr val="bg1"/>
                </a:solidFill>
                <a:latin typeface="Lucida Handwriting" charset="0"/>
              </a:rPr>
              <a:t> infatti diciamo belle le cose dai colori nitidi e splendenti&gt; </a:t>
            </a:r>
          </a:p>
          <a:p>
            <a:pPr eaLnBrk="1" hangingPunct="1"/>
            <a:r>
              <a:rPr lang="it-IT" sz="2400" i="1" dirty="0">
                <a:latin typeface="Lucida Handwriting" charset="0"/>
              </a:rPr>
              <a:t>(Summa </a:t>
            </a:r>
            <a:r>
              <a:rPr lang="it-IT" sz="2400" i="1" dirty="0" err="1">
                <a:latin typeface="Lucida Handwriting" charset="0"/>
              </a:rPr>
              <a:t>Theologiae</a:t>
            </a:r>
            <a:r>
              <a:rPr lang="it-IT" sz="2400" i="1" dirty="0">
                <a:latin typeface="Lucida Handwriting" charset="0"/>
              </a:rPr>
              <a:t>, I,q.39, a.8, co.)</a:t>
            </a: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118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4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96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 Il tocco di Tommaso: l</a:t>
            </a:r>
            <a:r>
              <a:rPr lang="ja-JP" alt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’</a:t>
            </a:r>
            <a:r>
              <a:rPr 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it-IT" sz="2400" b="1" i="1" dirty="0" err="1">
                <a:solidFill>
                  <a:srgbClr val="C00000"/>
                </a:solidFill>
                <a:latin typeface="Comic Sans MS"/>
                <a:cs typeface="Comic Sans MS"/>
              </a:rPr>
              <a:t>integritas</a:t>
            </a:r>
            <a:br>
              <a:rPr lang="it-IT" sz="2400" b="1" i="1" dirty="0">
                <a:solidFill>
                  <a:srgbClr val="C00000"/>
                </a:solidFill>
                <a:latin typeface="Comic Sans MS"/>
                <a:cs typeface="Comic Sans MS"/>
              </a:rPr>
            </a:br>
            <a:r>
              <a:rPr 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La tesi di </a:t>
            </a:r>
            <a:r>
              <a:rPr lang="it-IT" sz="2400" dirty="0" err="1">
                <a:solidFill>
                  <a:srgbClr val="C00000"/>
                </a:solidFill>
                <a:latin typeface="Comic Sans MS"/>
                <a:cs typeface="Comic Sans MS"/>
              </a:rPr>
              <a:t>Kovach</a:t>
            </a:r>
            <a:r>
              <a:rPr 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: la curva serpentina </a:t>
            </a:r>
            <a:r>
              <a:rPr lang="it-IT" sz="2400" dirty="0" err="1">
                <a:solidFill>
                  <a:srgbClr val="C00000"/>
                </a:solidFill>
                <a:latin typeface="Comic Sans MS"/>
                <a:cs typeface="Comic Sans MS"/>
              </a:rPr>
              <a:t>dell</a:t>
            </a:r>
            <a:r>
              <a:rPr lang="ja-JP" alt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’</a:t>
            </a:r>
            <a:r>
              <a:rPr 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estetica di Tommaso</a:t>
            </a:r>
          </a:p>
        </p:txBody>
      </p:sp>
      <p:sp>
        <p:nvSpPr>
          <p:cNvPr id="6" name="Arco 5"/>
          <p:cNvSpPr>
            <a:spLocks noChangeArrowheads="1"/>
          </p:cNvSpPr>
          <p:nvPr/>
        </p:nvSpPr>
        <p:spPr bwMode="auto">
          <a:xfrm>
            <a:off x="1600200" y="2133600"/>
            <a:ext cx="3733800" cy="2819400"/>
          </a:xfrm>
          <a:custGeom>
            <a:avLst/>
            <a:gdLst>
              <a:gd name="T0" fmla="*/ 1866902 w 3733800"/>
              <a:gd name="T1" fmla="*/ 0 h 2819400"/>
              <a:gd name="T2" fmla="*/ 1866900 w 3733800"/>
              <a:gd name="T3" fmla="*/ 1409700 h 2819400"/>
              <a:gd name="T4" fmla="*/ 1935473 w 3733800"/>
              <a:gd name="T5" fmla="*/ 2818449 h 2819400"/>
              <a:gd name="T6" fmla="*/ 11796480 60000 65536"/>
              <a:gd name="T7" fmla="*/ 11796480 60000 65536"/>
              <a:gd name="T8" fmla="*/ 11796480 60000 65536"/>
              <a:gd name="T9" fmla="*/ 1866902 w 3733800"/>
              <a:gd name="T10" fmla="*/ 0 h 2819400"/>
              <a:gd name="T11" fmla="*/ 3733800 w 3733800"/>
              <a:gd name="T12" fmla="*/ 2818449 h 2819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3800" h="2819400" stroke="0">
                <a:moveTo>
                  <a:pt x="1866902" y="0"/>
                </a:moveTo>
                <a:lnTo>
                  <a:pt x="1866901" y="0"/>
                </a:lnTo>
                <a:cubicBezTo>
                  <a:pt x="2897961" y="0"/>
                  <a:pt x="3733800" y="631144"/>
                  <a:pt x="3733800" y="1409700"/>
                </a:cubicBezTo>
                <a:cubicBezTo>
                  <a:pt x="3733800" y="2168107"/>
                  <a:pt x="2939169" y="2790593"/>
                  <a:pt x="1935469" y="2818448"/>
                </a:cubicBezTo>
                <a:lnTo>
                  <a:pt x="1866900" y="1409700"/>
                </a:lnTo>
                <a:close/>
              </a:path>
              <a:path w="3733800" h="2819400" fill="none">
                <a:moveTo>
                  <a:pt x="1866902" y="0"/>
                </a:moveTo>
                <a:lnTo>
                  <a:pt x="1866901" y="0"/>
                </a:lnTo>
                <a:cubicBezTo>
                  <a:pt x="2897961" y="0"/>
                  <a:pt x="3733800" y="631144"/>
                  <a:pt x="3733800" y="1409700"/>
                </a:cubicBezTo>
                <a:cubicBezTo>
                  <a:pt x="3733800" y="2168107"/>
                  <a:pt x="2939169" y="2790593"/>
                  <a:pt x="1935469" y="2818448"/>
                </a:cubicBezTo>
              </a:path>
            </a:pathLst>
          </a:cu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762000" y="9906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solidFill>
                  <a:schemeClr val="bg1"/>
                </a:solidFill>
              </a:rPr>
              <a:t>Forma come</a:t>
            </a:r>
            <a:r>
              <a:rPr lang="it-IT" dirty="0"/>
              <a:t> </a:t>
            </a:r>
            <a:r>
              <a:rPr lang="it-IT" sz="2000" b="1" i="1" dirty="0" err="1">
                <a:latin typeface="Comic Sans MS"/>
                <a:cs typeface="Comic Sans MS"/>
              </a:rPr>
              <a:t>claritas</a:t>
            </a:r>
            <a:r>
              <a:rPr lang="it-IT" i="1" dirty="0"/>
              <a:t>    </a:t>
            </a:r>
            <a:r>
              <a:rPr lang="it-IT" sz="9600" i="1" dirty="0"/>
              <a:t>.</a:t>
            </a:r>
            <a:r>
              <a:rPr lang="it-IT" i="1" dirty="0"/>
              <a:t>           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029200" y="2362200"/>
            <a:ext cx="358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9600" i="1" dirty="0"/>
              <a:t>.</a:t>
            </a:r>
            <a:r>
              <a:rPr lang="it-IT" i="1" dirty="0"/>
              <a:t> </a:t>
            </a:r>
            <a:r>
              <a:rPr lang="it-IT" dirty="0"/>
              <a:t> </a:t>
            </a:r>
            <a:r>
              <a:rPr lang="it-IT" sz="2000" b="1" i="1" dirty="0" err="1">
                <a:latin typeface="Comic Sans MS"/>
                <a:cs typeface="Comic Sans MS"/>
              </a:rPr>
              <a:t>proportio</a:t>
            </a:r>
            <a:endParaRPr lang="it-IT" sz="2000" b="1" i="1" dirty="0">
              <a:latin typeface="Comic Sans MS"/>
              <a:cs typeface="Comic Sans MS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81000" y="3810000"/>
            <a:ext cx="38596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solidFill>
                  <a:schemeClr val="bg1"/>
                </a:solidFill>
              </a:rPr>
              <a:t>Bello come </a:t>
            </a:r>
            <a:r>
              <a:rPr lang="it-IT" sz="2000" b="1" i="1" dirty="0">
                <a:latin typeface="Comic Sans MS"/>
                <a:cs typeface="Comic Sans MS"/>
              </a:rPr>
              <a:t>trascendentale</a:t>
            </a:r>
            <a:r>
              <a:rPr lang="it-IT" i="1" dirty="0"/>
              <a:t> </a:t>
            </a:r>
            <a:r>
              <a:rPr lang="it-IT" sz="9600" i="1" dirty="0"/>
              <a:t>.</a:t>
            </a:r>
            <a:endParaRPr lang="it-IT" sz="9600" b="1" i="1" dirty="0"/>
          </a:p>
        </p:txBody>
      </p:sp>
    </p:spTree>
    <p:extLst>
      <p:ext uri="{BB962C8B-B14F-4D97-AF65-F5344CB8AC3E}">
        <p14:creationId xmlns:p14="http://schemas.microsoft.com/office/powerpoint/2010/main" val="3099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sz="3600" dirty="0">
              <a:latin typeface="Comic Sans MS"/>
              <a:cs typeface="Comic Sans MS"/>
            </a:endParaRPr>
          </a:p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Bellezza “rivelata”: il Verbo della Bellezza</a:t>
            </a:r>
            <a:endParaRPr lang="it-IT" sz="3600" b="1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832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2330450"/>
            <a:ext cx="9144000" cy="169277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000" dirty="0">
                <a:latin typeface="Comic Sans MS"/>
                <a:cs typeface="Comic Sans MS"/>
              </a:rPr>
              <a:t>  </a:t>
            </a:r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1.</a:t>
            </a:r>
            <a:r>
              <a:rPr lang="it-IT" sz="4000" dirty="0">
                <a:latin typeface="Comic Sans MS"/>
                <a:cs typeface="Comic Sans MS"/>
              </a:rPr>
              <a:t> </a:t>
            </a:r>
          </a:p>
          <a:p>
            <a:pPr algn="ctr" eaLnBrk="1" hangingPunct="1"/>
            <a:r>
              <a:rPr lang="it-IT" sz="4000" b="1" dirty="0">
                <a:solidFill>
                  <a:srgbClr val="FF0000"/>
                </a:solidFill>
                <a:latin typeface="Comic Sans MS"/>
                <a:cs typeface="Comic Sans MS"/>
              </a:rPr>
              <a:t>INTRODUZIONE</a:t>
            </a:r>
            <a:endParaRPr lang="it-IT" sz="4000" b="1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it-IT" sz="2400" b="1" i="1" dirty="0">
                <a:solidFill>
                  <a:srgbClr val="000000"/>
                </a:solidFill>
              </a:rPr>
              <a:t>   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9219" name="Segnaposto tabella 3" descr="allegati sicilia antica.jpg"/>
          <p:cNvPicPr>
            <a:picLocks noGrp="1" noChangeAspect="1"/>
          </p:cNvPicPr>
          <p:nvPr>
            <p:ph type="tbl" idx="1"/>
          </p:nvPr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CasellaDiTesto 5"/>
          <p:cNvSpPr txBox="1"/>
          <p:nvPr/>
        </p:nvSpPr>
        <p:spPr>
          <a:xfrm>
            <a:off x="0" y="1295400"/>
            <a:ext cx="9144000" cy="1200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latin typeface="Lucida Handwriting" pitchFamily="66" charset="0"/>
                <a:ea typeface="+mn-ea"/>
              </a:rPr>
              <a:t>&lt;</a:t>
            </a:r>
            <a:r>
              <a:rPr lang="it-IT" sz="2400" dirty="0" err="1">
                <a:latin typeface="Lucida Handwriting" pitchFamily="66" charset="0"/>
                <a:ea typeface="+mn-ea"/>
              </a:rPr>
              <a:t>Species</a:t>
            </a:r>
            <a:r>
              <a:rPr lang="it-IT" sz="2400" dirty="0">
                <a:latin typeface="Lucida Handwriting" pitchFamily="66" charset="0"/>
                <a:ea typeface="+mn-ea"/>
              </a:rPr>
              <a:t> </a:t>
            </a:r>
            <a:r>
              <a:rPr lang="it-IT" sz="2400" dirty="0" err="1">
                <a:latin typeface="Lucida Handwriting" pitchFamily="66" charset="0"/>
                <a:ea typeface="+mn-ea"/>
              </a:rPr>
              <a:t>autem</a:t>
            </a:r>
            <a:r>
              <a:rPr lang="it-IT" sz="2400" dirty="0">
                <a:latin typeface="Lucida Handwriting" pitchFamily="66" charset="0"/>
                <a:ea typeface="+mn-ea"/>
              </a:rPr>
              <a:t>, </a:t>
            </a:r>
            <a:r>
              <a:rPr lang="it-IT" sz="2400" dirty="0" err="1">
                <a:latin typeface="Lucida Handwriting" pitchFamily="66" charset="0"/>
                <a:ea typeface="+mn-ea"/>
              </a:rPr>
              <a:t>sive</a:t>
            </a:r>
            <a:r>
              <a:rPr lang="it-IT" sz="2400" dirty="0">
                <a:latin typeface="Lucida Handwriting" pitchFamily="66" charset="0"/>
                <a:ea typeface="+mn-ea"/>
              </a:rPr>
              <a:t> </a:t>
            </a:r>
            <a:r>
              <a:rPr lang="it-IT" sz="2400" dirty="0" err="1">
                <a:latin typeface="Lucida Handwriting" pitchFamily="66" charset="0"/>
                <a:ea typeface="+mn-ea"/>
              </a:rPr>
              <a:t>pulchritudo</a:t>
            </a:r>
            <a:r>
              <a:rPr lang="it-IT" sz="2400" dirty="0">
                <a:latin typeface="Lucida Handwriting" pitchFamily="66" charset="0"/>
                <a:ea typeface="+mn-ea"/>
              </a:rPr>
              <a:t>, </a:t>
            </a:r>
            <a:r>
              <a:rPr lang="it-IT" sz="2400" dirty="0" err="1">
                <a:latin typeface="Lucida Handwriting" pitchFamily="66" charset="0"/>
                <a:ea typeface="+mn-ea"/>
              </a:rPr>
              <a:t>habet</a:t>
            </a:r>
            <a:r>
              <a:rPr lang="it-IT" sz="2400" dirty="0">
                <a:latin typeface="Lucida Handwriting" pitchFamily="66" charset="0"/>
                <a:ea typeface="+mn-ea"/>
              </a:rPr>
              <a:t> </a:t>
            </a:r>
            <a:r>
              <a:rPr lang="it-IT" sz="2400" dirty="0" err="1">
                <a:latin typeface="Lucida Handwriting" pitchFamily="66" charset="0"/>
                <a:ea typeface="+mn-ea"/>
              </a:rPr>
              <a:t>similitudinem</a:t>
            </a:r>
            <a:r>
              <a:rPr lang="it-IT" sz="2400" dirty="0">
                <a:latin typeface="Lucida Handwriting" pitchFamily="66" charset="0"/>
                <a:ea typeface="+mn-ea"/>
              </a:rPr>
              <a:t> </a:t>
            </a:r>
            <a:r>
              <a:rPr lang="it-IT" sz="2400" dirty="0" err="1">
                <a:latin typeface="Lucida Handwriting" pitchFamily="66" charset="0"/>
                <a:ea typeface="+mn-ea"/>
              </a:rPr>
              <a:t>cum</a:t>
            </a:r>
            <a:r>
              <a:rPr lang="it-IT" sz="2400" dirty="0">
                <a:latin typeface="Lucida Handwriting" pitchFamily="66" charset="0"/>
                <a:ea typeface="+mn-ea"/>
              </a:rPr>
              <a:t> </a:t>
            </a:r>
            <a:r>
              <a:rPr lang="it-IT" sz="2400" dirty="0" err="1">
                <a:latin typeface="Lucida Handwriting" pitchFamily="66" charset="0"/>
                <a:ea typeface="+mn-ea"/>
              </a:rPr>
              <a:t>propriis</a:t>
            </a:r>
            <a:r>
              <a:rPr lang="it-IT" sz="2400" dirty="0">
                <a:latin typeface="Lucida Handwriting" pitchFamily="66" charset="0"/>
                <a:ea typeface="+mn-ea"/>
              </a:rPr>
              <a:t> </a:t>
            </a:r>
            <a:r>
              <a:rPr lang="it-IT" sz="2400" dirty="0" err="1">
                <a:latin typeface="Lucida Handwriting" pitchFamily="66" charset="0"/>
                <a:ea typeface="+mn-ea"/>
              </a:rPr>
              <a:t>Filii</a:t>
            </a:r>
            <a:r>
              <a:rPr lang="it-IT" sz="2400" dirty="0">
                <a:latin typeface="Lucida Handwriting" pitchFamily="66" charset="0"/>
                <a:ea typeface="+mn-ea"/>
              </a:rPr>
              <a:t>&gt;</a:t>
            </a:r>
          </a:p>
          <a:p>
            <a:pPr algn="ctr">
              <a:defRPr/>
            </a:pPr>
            <a:r>
              <a:rPr lang="it-IT" sz="2400" dirty="0">
                <a:latin typeface="Lucida Handwriting" pitchFamily="66" charset="0"/>
                <a:ea typeface="+mn-ea"/>
              </a:rPr>
              <a:t>(Summa </a:t>
            </a:r>
            <a:r>
              <a:rPr lang="it-IT" sz="2400" dirty="0" err="1">
                <a:latin typeface="Lucida Handwriting" pitchFamily="66" charset="0"/>
                <a:ea typeface="+mn-ea"/>
              </a:rPr>
              <a:t>Theologiae</a:t>
            </a:r>
            <a:r>
              <a:rPr lang="it-IT" sz="2400" dirty="0">
                <a:latin typeface="Lucida Handwriting" pitchFamily="66" charset="0"/>
                <a:ea typeface="+mn-ea"/>
              </a:rPr>
              <a:t> I,q.39, a.8)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4191000"/>
            <a:ext cx="914400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sz="2400" dirty="0">
                <a:latin typeface="Comic Sans MS"/>
                <a:cs typeface="Comic Sans MS"/>
              </a:rPr>
              <a:t>l</a:t>
            </a:r>
            <a:r>
              <a:rPr lang="ja-JP" altLang="it-IT" sz="2400" dirty="0">
                <a:latin typeface="Comic Sans MS"/>
                <a:cs typeface="Comic Sans MS"/>
              </a:rPr>
              <a:t>’</a:t>
            </a:r>
            <a:r>
              <a:rPr lang="it-IT" sz="2400" dirty="0">
                <a:latin typeface="Comic Sans MS"/>
                <a:cs typeface="Comic Sans MS"/>
              </a:rPr>
              <a:t> </a:t>
            </a:r>
            <a:r>
              <a:rPr lang="it-IT" sz="2400" i="1" dirty="0" err="1">
                <a:solidFill>
                  <a:srgbClr val="C00000"/>
                </a:solidFill>
                <a:latin typeface="Comic Sans MS"/>
                <a:cs typeface="Comic Sans MS"/>
              </a:rPr>
              <a:t>integritas</a:t>
            </a:r>
            <a:r>
              <a:rPr 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:</a:t>
            </a:r>
            <a:r>
              <a:rPr lang="it-IT" sz="2400" dirty="0">
                <a:latin typeface="Comic Sans MS"/>
                <a:cs typeface="Comic Sans MS"/>
              </a:rPr>
              <a:t> </a:t>
            </a:r>
            <a:r>
              <a:rPr lang="it-IT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Il Figlio è della stessa sostanza del Padre</a:t>
            </a:r>
          </a:p>
          <a:p>
            <a:pPr eaLnBrk="1" hangingPunct="1">
              <a:buFontTx/>
              <a:buChar char="-"/>
            </a:pPr>
            <a:r>
              <a:rPr lang="it-IT" sz="2400" dirty="0">
                <a:latin typeface="Comic Sans MS"/>
                <a:cs typeface="Comic Sans MS"/>
              </a:rPr>
              <a:t>la</a:t>
            </a:r>
            <a:r>
              <a:rPr 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it-IT" sz="2400" i="1" dirty="0" err="1">
                <a:solidFill>
                  <a:srgbClr val="C00000"/>
                </a:solidFill>
                <a:latin typeface="Comic Sans MS"/>
                <a:cs typeface="Comic Sans MS"/>
              </a:rPr>
              <a:t>proportio</a:t>
            </a:r>
            <a:r>
              <a:rPr 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:</a:t>
            </a:r>
            <a:r>
              <a:rPr lang="it-IT" sz="2400" dirty="0">
                <a:latin typeface="Comic Sans MS"/>
                <a:cs typeface="Comic Sans MS"/>
              </a:rPr>
              <a:t> </a:t>
            </a:r>
            <a:r>
              <a:rPr lang="it-IT" sz="2400" dirty="0">
                <a:solidFill>
                  <a:srgbClr val="404040"/>
                </a:solidFill>
                <a:latin typeface="Comic Sans MS"/>
                <a:cs typeface="Comic Sans MS"/>
              </a:rPr>
              <a:t>il Figlio è l</a:t>
            </a:r>
            <a:r>
              <a:rPr lang="ja-JP" altLang="it-IT" sz="2400" dirty="0">
                <a:solidFill>
                  <a:srgbClr val="404040"/>
                </a:solidFill>
                <a:latin typeface="Comic Sans MS"/>
                <a:cs typeface="Comic Sans MS"/>
              </a:rPr>
              <a:t>’</a:t>
            </a:r>
            <a:r>
              <a:rPr lang="it-IT" sz="2400" dirty="0">
                <a:solidFill>
                  <a:srgbClr val="404040"/>
                </a:solidFill>
                <a:latin typeface="Comic Sans MS"/>
                <a:cs typeface="Comic Sans MS"/>
              </a:rPr>
              <a:t>immagine del Padre</a:t>
            </a:r>
          </a:p>
          <a:p>
            <a:pPr eaLnBrk="1" hangingPunct="1">
              <a:buFontTx/>
              <a:buChar char="-"/>
            </a:pPr>
            <a:r>
              <a:rPr lang="it-IT" sz="2400" dirty="0">
                <a:latin typeface="Comic Sans MS"/>
                <a:cs typeface="Comic Sans MS"/>
              </a:rPr>
              <a:t>la</a:t>
            </a:r>
            <a:r>
              <a:rPr 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it-IT" sz="2400" i="1" dirty="0" err="1">
                <a:solidFill>
                  <a:srgbClr val="C00000"/>
                </a:solidFill>
                <a:latin typeface="Comic Sans MS"/>
                <a:cs typeface="Comic Sans MS"/>
              </a:rPr>
              <a:t>claritas</a:t>
            </a:r>
            <a:r>
              <a:rPr lang="it-IT" sz="2400" dirty="0">
                <a:solidFill>
                  <a:srgbClr val="C00000"/>
                </a:solidFill>
                <a:latin typeface="Comic Sans MS"/>
                <a:cs typeface="Comic Sans MS"/>
              </a:rPr>
              <a:t>:</a:t>
            </a:r>
            <a:r>
              <a:rPr lang="it-IT" sz="2400" dirty="0">
                <a:latin typeface="Comic Sans MS"/>
                <a:cs typeface="Comic Sans MS"/>
              </a:rPr>
              <a:t> </a:t>
            </a:r>
            <a:r>
              <a:rPr lang="it-IT" sz="2400" dirty="0">
                <a:solidFill>
                  <a:srgbClr val="404040"/>
                </a:solidFill>
                <a:latin typeface="Comic Sans MS"/>
                <a:cs typeface="Comic Sans MS"/>
              </a:rPr>
              <a:t>il Figlio è il Verbo, luce per l</a:t>
            </a:r>
            <a:r>
              <a:rPr lang="ja-JP" altLang="it-IT" sz="2400" dirty="0">
                <a:solidFill>
                  <a:srgbClr val="404040"/>
                </a:solidFill>
                <a:latin typeface="Comic Sans MS"/>
                <a:cs typeface="Comic Sans MS"/>
              </a:rPr>
              <a:t>’</a:t>
            </a:r>
            <a:r>
              <a:rPr lang="it-IT" sz="2400" dirty="0">
                <a:solidFill>
                  <a:srgbClr val="404040"/>
                </a:solidFill>
                <a:latin typeface="Comic Sans MS"/>
                <a:cs typeface="Comic Sans MS"/>
              </a:rPr>
              <a:t>intelligenza</a:t>
            </a:r>
          </a:p>
          <a:p>
            <a:pPr eaLnBrk="1" hangingPunct="1">
              <a:buFontTx/>
              <a:buChar char="-"/>
            </a:pP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8940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611232"/>
            <a:ext cx="9144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Bellezza “contemplata”: </a:t>
            </a:r>
          </a:p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Speculazione e Bellezza</a:t>
            </a:r>
            <a:endParaRPr lang="it-IT" sz="36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870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942942"/>
            <a:ext cx="9144000" cy="48320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Et ideo in vita contemplativa,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quae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consistit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 in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actu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rationis</a:t>
            </a:r>
            <a:r>
              <a:rPr lang="it-IT" sz="2800" i="1" dirty="0">
                <a:solidFill>
                  <a:srgbClr val="FF0000"/>
                </a:solidFill>
                <a:latin typeface="Comic Sans MS"/>
                <a:cs typeface="Comic Sans MS"/>
              </a:rPr>
              <a:t>, per se et </a:t>
            </a:r>
            <a:r>
              <a:rPr lang="it-IT" sz="2800" i="1" dirty="0" err="1">
                <a:solidFill>
                  <a:srgbClr val="FF0000"/>
                </a:solidFill>
                <a:latin typeface="Comic Sans MS"/>
                <a:cs typeface="Comic Sans MS"/>
              </a:rPr>
              <a:t>essentialiter</a:t>
            </a:r>
            <a:r>
              <a:rPr lang="it-IT" sz="2800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rgbClr val="FF0000"/>
                </a:solidFill>
                <a:latin typeface="Comic Sans MS"/>
                <a:cs typeface="Comic Sans MS"/>
              </a:rPr>
              <a:t>invenitur</a:t>
            </a:r>
            <a:r>
              <a:rPr lang="it-IT" sz="2800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rgbClr val="FF0000"/>
                </a:solidFill>
                <a:latin typeface="Comic Sans MS"/>
                <a:cs typeface="Comic Sans MS"/>
              </a:rPr>
              <a:t>pulchritudo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.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Unde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Sap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. 8,2 de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contemplatione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sapientiae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dicitur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: “Amator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factus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 sum </a:t>
            </a:r>
            <a:r>
              <a:rPr lang="it-IT" sz="2800" i="1" dirty="0" err="1">
                <a:solidFill>
                  <a:srgbClr val="FF0000"/>
                </a:solidFill>
                <a:latin typeface="Comic Sans MS"/>
                <a:cs typeface="Comic Sans MS"/>
              </a:rPr>
              <a:t>formae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illius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”.</a:t>
            </a:r>
          </a:p>
          <a:p>
            <a:pPr eaLnBrk="1" hangingPunct="1"/>
            <a:endParaRPr lang="it-IT" sz="2800" i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400" i="1" dirty="0">
                <a:solidFill>
                  <a:schemeClr val="bg1"/>
                </a:solidFill>
                <a:latin typeface="Lucida Handwriting" charset="0"/>
              </a:rPr>
              <a:t>E dunque nella vita contemplativa, che consiste in un’attività della ragione, la bellezza si trova per se ed essenzialmente. Per cui in </a:t>
            </a:r>
            <a:r>
              <a:rPr lang="it-IT" sz="2400" i="1" dirty="0" err="1">
                <a:solidFill>
                  <a:schemeClr val="bg1"/>
                </a:solidFill>
                <a:latin typeface="Lucida Handwriting" charset="0"/>
              </a:rPr>
              <a:t>Sap</a:t>
            </a:r>
            <a:r>
              <a:rPr lang="it-IT" sz="2400" i="1" dirty="0">
                <a:solidFill>
                  <a:schemeClr val="bg1"/>
                </a:solidFill>
                <a:latin typeface="Lucida Handwriting" charset="0"/>
              </a:rPr>
              <a:t>. 8,2, della contemplazione della sapienza viene detto: “Mi sono innamorato della sua bellezza”.</a:t>
            </a:r>
          </a:p>
          <a:p>
            <a:pPr eaLnBrk="1" hangingPunct="1"/>
            <a:endParaRPr lang="it-IT" sz="2400" i="1" dirty="0">
              <a:solidFill>
                <a:schemeClr val="bg1"/>
              </a:solidFill>
              <a:latin typeface="Lucida Handwriting" charset="0"/>
              <a:cs typeface="Comic Sans MS"/>
            </a:endParaRPr>
          </a:p>
          <a:p>
            <a:pPr eaLnBrk="1" hangingPunct="1"/>
            <a:r>
              <a:rPr lang="it-IT" sz="2400" i="1" dirty="0">
                <a:latin typeface="Lucida Handwriting" charset="0"/>
                <a:cs typeface="Comic Sans MS"/>
              </a:rPr>
              <a:t>Summa </a:t>
            </a:r>
            <a:r>
              <a:rPr lang="it-IT" sz="2400" i="1" dirty="0" err="1">
                <a:latin typeface="Lucida Handwriting" charset="0"/>
                <a:cs typeface="Comic Sans MS"/>
              </a:rPr>
              <a:t>theologiae</a:t>
            </a:r>
            <a:r>
              <a:rPr lang="it-IT" sz="2400" i="1" dirty="0">
                <a:latin typeface="Lucida Handwriting" charset="0"/>
                <a:cs typeface="Comic Sans MS"/>
              </a:rPr>
              <a:t> II-II, q.180,a.2,ad 3co.</a:t>
            </a:r>
            <a:endParaRPr lang="it-IT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45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611232"/>
            <a:ext cx="9144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La tesi di von </a:t>
            </a:r>
            <a:r>
              <a:rPr lang="it-IT" sz="3600" dirty="0" err="1">
                <a:solidFill>
                  <a:srgbClr val="FF0000"/>
                </a:solidFill>
                <a:latin typeface="Comic Sans MS"/>
                <a:cs typeface="Comic Sans MS"/>
              </a:rPr>
              <a:t>Balthasar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su Tommaso: </a:t>
            </a:r>
          </a:p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una metafisica estetica</a:t>
            </a:r>
            <a:endParaRPr lang="it-IT" sz="36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83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388139"/>
            <a:ext cx="9144000" cy="26161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Tommaso: trascendentalità del </a:t>
            </a:r>
            <a:r>
              <a:rPr lang="it-IT" sz="3200" i="1" dirty="0" err="1">
                <a:solidFill>
                  <a:srgbClr val="FF0000"/>
                </a:solidFill>
                <a:latin typeface="Comic Sans MS"/>
                <a:cs typeface="Comic Sans MS"/>
              </a:rPr>
              <a:t>pulchrum</a:t>
            </a: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 ?</a:t>
            </a:r>
          </a:p>
          <a:p>
            <a:pPr algn="ctr" eaLnBrk="1" hangingPunct="1"/>
            <a:endParaRPr lang="it-IT" sz="24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Tesi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di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 DE MUNNYNCH</a:t>
            </a:r>
          </a:p>
          <a:p>
            <a:pPr algn="ctr" eaLnBrk="1" hangingPunct="1"/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Tesi d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i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 MARITAIN</a:t>
            </a:r>
          </a:p>
          <a:p>
            <a:pPr algn="ctr" eaLnBrk="1" hangingPunct="1"/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Tesi di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 KOVACH</a:t>
            </a: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822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6112" y="448679"/>
            <a:ext cx="8564722" cy="59093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it-IT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8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8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8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8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it-IT" sz="28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800" b="1" dirty="0">
                <a:solidFill>
                  <a:srgbClr val="000000"/>
                </a:solidFill>
                <a:latin typeface="Comic Sans MS"/>
                <a:cs typeface="Comic Sans MS"/>
              </a:rPr>
              <a:t>Tesi di </a:t>
            </a:r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von </a:t>
            </a:r>
            <a:r>
              <a:rPr lang="it-IT" sz="2800" b="1" dirty="0" err="1">
                <a:solidFill>
                  <a:srgbClr val="FF0000"/>
                </a:solidFill>
                <a:latin typeface="Comic Sans MS"/>
                <a:cs typeface="Comic Sans MS"/>
              </a:rPr>
              <a:t>Balthasar</a:t>
            </a:r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</a:p>
          <a:p>
            <a:pPr algn="ctr" eaLnBrk="1" hangingPunct="1"/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Tommaso 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tra</a:t>
            </a:r>
            <a:r>
              <a:rPr lang="it-IT" sz="2400" dirty="0">
                <a:solidFill>
                  <a:srgbClr val="000000"/>
                </a:solidFill>
                <a:latin typeface="Comic Sans MS"/>
                <a:cs typeface="Comic Sans MS"/>
              </a:rPr>
              <a:t> Platone e Aristotele</a:t>
            </a:r>
          </a:p>
          <a:p>
            <a:pPr algn="ctr" eaLnBrk="1" hangingPunct="1"/>
            <a:r>
              <a:rPr lang="it-IT" sz="2400" dirty="0">
                <a:solidFill>
                  <a:srgbClr val="3366FF"/>
                </a:solidFill>
                <a:latin typeface="Comic Sans MS"/>
                <a:cs typeface="Comic Sans MS"/>
              </a:rPr>
              <a:t>Alberto Magno 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tra </a:t>
            </a:r>
            <a:r>
              <a:rPr lang="it-IT" sz="2400" dirty="0">
                <a:solidFill>
                  <a:srgbClr val="3366FF"/>
                </a:solidFill>
                <a:latin typeface="Comic Sans MS"/>
                <a:cs typeface="Comic Sans MS"/>
              </a:rPr>
              <a:t>Tommaso e Dionigi</a:t>
            </a:r>
          </a:p>
          <a:p>
            <a:pPr algn="ctr"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Il primato dell’</a:t>
            </a:r>
            <a:r>
              <a:rPr lang="it-IT" sz="2400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400" i="1" dirty="0" err="1">
                <a:solidFill>
                  <a:srgbClr val="FF0000"/>
                </a:solidFill>
                <a:latin typeface="Comic Sans MS"/>
                <a:cs typeface="Comic Sans MS"/>
              </a:rPr>
              <a:t>actus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it-IT" sz="2400" i="1" dirty="0" err="1">
                <a:solidFill>
                  <a:srgbClr val="FF0000"/>
                </a:solidFill>
                <a:latin typeface="Comic Sans MS"/>
                <a:cs typeface="Comic Sans MS"/>
              </a:rPr>
              <a:t>essendi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(</a:t>
            </a:r>
            <a:r>
              <a:rPr lang="it-IT" sz="2400" i="1" dirty="0">
                <a:solidFill>
                  <a:schemeClr val="bg1"/>
                </a:solidFill>
                <a:latin typeface="Comic Sans MS"/>
                <a:cs typeface="Comic Sans MS"/>
              </a:rPr>
              <a:t>per se esse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)</a:t>
            </a:r>
          </a:p>
          <a:p>
            <a:pPr algn="ctr"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La centralità della </a:t>
            </a:r>
            <a:r>
              <a:rPr lang="it-IT" sz="2400" dirty="0">
                <a:solidFill>
                  <a:srgbClr val="FF0000"/>
                </a:solidFill>
                <a:latin typeface="Comic Sans MS"/>
                <a:cs typeface="Comic Sans MS"/>
              </a:rPr>
              <a:t>distinzione reale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it-IT" sz="2400" i="1" dirty="0">
                <a:solidFill>
                  <a:schemeClr val="bg1"/>
                </a:solidFill>
                <a:latin typeface="Comic Sans MS"/>
                <a:cs typeface="Comic Sans MS"/>
              </a:rPr>
              <a:t>esse-</a:t>
            </a:r>
            <a:r>
              <a:rPr lang="it-IT" sz="2400" i="1" dirty="0" err="1">
                <a:solidFill>
                  <a:schemeClr val="bg1"/>
                </a:solidFill>
                <a:latin typeface="Comic Sans MS"/>
                <a:cs typeface="Comic Sans MS"/>
              </a:rPr>
              <a:t>essentia</a:t>
            </a:r>
            <a:endParaRPr lang="it-IT" sz="2400" i="1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L’ente come </a:t>
            </a:r>
            <a:r>
              <a:rPr lang="it-IT" sz="2400" dirty="0">
                <a:latin typeface="Comic Sans MS"/>
                <a:cs typeface="Comic Sans MS"/>
              </a:rPr>
              <a:t>rapporto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 (</a:t>
            </a:r>
            <a:r>
              <a:rPr lang="it-IT" sz="2400" i="1" dirty="0" err="1">
                <a:solidFill>
                  <a:schemeClr val="bg1"/>
                </a:solidFill>
                <a:latin typeface="Comic Sans MS"/>
                <a:cs typeface="Comic Sans MS"/>
              </a:rPr>
              <a:t>proportio</a:t>
            </a:r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) di essenza ed </a:t>
            </a:r>
            <a:r>
              <a:rPr lang="it-IT" sz="2400" i="1" dirty="0">
                <a:solidFill>
                  <a:schemeClr val="bg1"/>
                </a:solidFill>
                <a:latin typeface="Comic Sans MS"/>
                <a:cs typeface="Comic Sans MS"/>
              </a:rPr>
              <a:t>ex-</a:t>
            </a:r>
            <a:r>
              <a:rPr lang="it-IT" sz="2400" i="1" dirty="0" err="1">
                <a:solidFill>
                  <a:schemeClr val="bg1"/>
                </a:solidFill>
                <a:latin typeface="Comic Sans MS"/>
                <a:cs typeface="Comic Sans MS"/>
              </a:rPr>
              <a:t>sistere</a:t>
            </a:r>
            <a:endParaRPr lang="it-IT" sz="2400" i="1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it-IT" sz="2400" dirty="0">
                <a:solidFill>
                  <a:schemeClr val="bg1"/>
                </a:solidFill>
                <a:latin typeface="Comic Sans MS"/>
                <a:cs typeface="Comic Sans MS"/>
              </a:rPr>
              <a:t>Tra Dio e l’ente il </a:t>
            </a:r>
            <a:r>
              <a:rPr lang="it-IT" sz="2400" dirty="0">
                <a:solidFill>
                  <a:srgbClr val="FFFFFF"/>
                </a:solidFill>
                <a:latin typeface="Comic Sans MS"/>
                <a:cs typeface="Comic Sans MS"/>
              </a:rPr>
              <a:t>rapporto di un rapporto</a:t>
            </a:r>
          </a:p>
          <a:p>
            <a:pPr algn="ctr" eaLnBrk="1" hangingPunct="1"/>
            <a:endParaRPr lang="it-IT" sz="2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2" name="Immagin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46" y="772249"/>
            <a:ext cx="2351437" cy="22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611232"/>
            <a:ext cx="9144000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4.</a:t>
            </a:r>
            <a:endParaRPr lang="it-IT" sz="3600" dirty="0">
              <a:latin typeface="Comic Sans MS"/>
              <a:cs typeface="Comic Sans MS"/>
            </a:endParaRPr>
          </a:p>
          <a:p>
            <a:pPr algn="ctr" eaLnBrk="1" hangingPunct="1"/>
            <a:r>
              <a:rPr lang="it-IT" sz="3600" b="1" dirty="0">
                <a:solidFill>
                  <a:srgbClr val="FF0000"/>
                </a:solidFill>
                <a:latin typeface="Comic Sans MS"/>
                <a:cs typeface="Comic Sans MS"/>
              </a:rPr>
              <a:t>CONLUSIONE: </a:t>
            </a:r>
            <a:r>
              <a:rPr lang="it-IT" sz="3600" b="1" i="1" dirty="0">
                <a:solidFill>
                  <a:srgbClr val="FF0000"/>
                </a:solidFill>
                <a:latin typeface="Comic Sans MS"/>
                <a:cs typeface="Comic Sans MS"/>
              </a:rPr>
              <a:t>perché i poeti</a:t>
            </a:r>
            <a:r>
              <a:rPr lang="it-IT" sz="3600" b="1" dirty="0">
                <a:solidFill>
                  <a:srgbClr val="FF0000"/>
                </a:solidFill>
                <a:latin typeface="Comic Sans MS"/>
                <a:cs typeface="Comic Sans MS"/>
              </a:rPr>
              <a:t> ?</a:t>
            </a:r>
          </a:p>
          <a:p>
            <a:pPr eaLnBrk="1" hangingPunct="1"/>
            <a:r>
              <a:rPr lang="it-IT" sz="2000" b="1" i="1" dirty="0">
                <a:solidFill>
                  <a:srgbClr val="000000"/>
                </a:solidFill>
              </a:rPr>
              <a:t>   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7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936535"/>
            <a:ext cx="9144000" cy="57839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ESTETICA E TEOLOGIA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3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ja-JP" sz="2800" dirty="0">
                <a:solidFill>
                  <a:srgbClr val="000000"/>
                </a:solidFill>
                <a:latin typeface="Comic Sans MS"/>
                <a:cs typeface="Comic Sans MS"/>
              </a:rPr>
              <a:t>Pensare l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a “quadruplice differenza</a:t>
            </a:r>
            <a:r>
              <a:rPr lang="ja-JP" alt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”</a:t>
            </a:r>
            <a:endParaRPr lang="it-IT" sz="28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b="1" dirty="0">
                <a:solidFill>
                  <a:srgbClr val="000000"/>
                </a:solidFill>
                <a:latin typeface="Comic Sans MS"/>
                <a:cs typeface="Comic Sans MS"/>
              </a:rPr>
              <a:t>da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>
                <a:solidFill>
                  <a:srgbClr val="FF0000"/>
                </a:solidFill>
                <a:latin typeface="Comic Sans MS"/>
                <a:cs typeface="Comic Sans MS"/>
              </a:rPr>
              <a:t>Es.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3,14</a:t>
            </a:r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it-IT" sz="2800" i="1" dirty="0">
                <a:solidFill>
                  <a:srgbClr val="FF0000"/>
                </a:solidFill>
                <a:latin typeface="Comic Sans MS"/>
                <a:cs typeface="Comic Sans MS"/>
              </a:rPr>
              <a:t>1Gv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. 1,1-4: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b="1" dirty="0">
                <a:solidFill>
                  <a:srgbClr val="000000"/>
                </a:solidFill>
                <a:latin typeface="Comic Sans MS"/>
                <a:cs typeface="Comic Sans MS"/>
              </a:rPr>
              <a:t>Il senso della </a:t>
            </a:r>
            <a:r>
              <a:rPr lang="it-IT" sz="2800" b="1" dirty="0" err="1">
                <a:solidFill>
                  <a:srgbClr val="000000"/>
                </a:solidFill>
                <a:latin typeface="Comic Sans MS"/>
                <a:cs typeface="Comic Sans MS"/>
              </a:rPr>
              <a:t>ri-velazione</a:t>
            </a:r>
            <a:r>
              <a:rPr lang="it-IT" sz="28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b="1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it-IT" b="1" dirty="0" err="1">
                <a:solidFill>
                  <a:srgbClr val="000000"/>
                </a:solidFill>
                <a:latin typeface="Comic Sans MS"/>
                <a:cs typeface="Comic Sans MS"/>
              </a:rPr>
              <a:t>ebr.Hester</a:t>
            </a:r>
            <a:r>
              <a:rPr lang="it-IT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it-IT" dirty="0" err="1">
                <a:latin typeface="Comic Sans MS"/>
                <a:cs typeface="Comic Sans MS"/>
              </a:rPr>
              <a:t>panìm</a:t>
            </a:r>
            <a:r>
              <a:rPr lang="it-IT" dirty="0">
                <a:latin typeface="Comic Sans MS"/>
                <a:cs typeface="Comic Sans MS"/>
              </a:rPr>
              <a:t>=volto nascosto </a:t>
            </a:r>
            <a:r>
              <a:rPr lang="it-IT" dirty="0" err="1">
                <a:latin typeface="Comic Sans MS"/>
                <a:cs typeface="Comic Sans MS"/>
              </a:rPr>
              <a:t>pl</a:t>
            </a:r>
            <a:r>
              <a:rPr lang="it-IT" dirty="0">
                <a:latin typeface="Comic Sans MS"/>
                <a:cs typeface="Comic Sans MS"/>
              </a:rPr>
              <a:t>. x </a:t>
            </a:r>
            <a:r>
              <a:rPr lang="it-IT" dirty="0" err="1">
                <a:latin typeface="Comic Sans MS"/>
                <a:cs typeface="Comic Sans MS"/>
              </a:rPr>
              <a:t>sing</a:t>
            </a:r>
            <a:r>
              <a:rPr lang="it-IT" dirty="0">
                <a:latin typeface="Comic Sans MS"/>
                <a:cs typeface="Comic Sans MS"/>
              </a:rPr>
              <a:t>.</a:t>
            </a:r>
            <a:r>
              <a:rPr lang="it-IT" b="1" dirty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36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AT</a:t>
            </a:r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– esegesi multipla: </a:t>
            </a:r>
            <a:r>
              <a:rPr lang="it-IT" sz="2800" i="1" dirty="0" err="1">
                <a:solidFill>
                  <a:srgbClr val="FFFFFF"/>
                </a:solidFill>
                <a:latin typeface="Comic Sans MS"/>
                <a:cs typeface="Comic Sans MS"/>
              </a:rPr>
              <a:t>Jhwh</a:t>
            </a:r>
            <a:r>
              <a:rPr lang="it-IT" sz="2800" i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rgbClr val="FFFFFF"/>
                </a:solidFill>
                <a:latin typeface="Comic Sans MS"/>
                <a:cs typeface="Comic Sans MS"/>
              </a:rPr>
              <a:t>ehjeh</a:t>
            </a:r>
            <a:r>
              <a:rPr lang="it-IT" sz="2800" i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rgbClr val="FFFFFF"/>
                </a:solidFill>
                <a:latin typeface="Comic Sans MS"/>
                <a:cs typeface="Comic Sans MS"/>
              </a:rPr>
              <a:t>aser</a:t>
            </a:r>
            <a:r>
              <a:rPr lang="it-IT" sz="2800" i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 err="1">
                <a:solidFill>
                  <a:srgbClr val="FFFFFF"/>
                </a:solidFill>
                <a:latin typeface="Comic Sans MS"/>
                <a:cs typeface="Comic Sans MS"/>
              </a:rPr>
              <a:t>ehjeh</a:t>
            </a:r>
            <a:endParaRPr lang="it-IT" sz="2800" i="1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800" i="1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-sono </a:t>
            </a:r>
            <a:r>
              <a:rPr lang="it-IT" sz="2800" i="1" dirty="0">
                <a:solidFill>
                  <a:srgbClr val="000000"/>
                </a:solidFill>
                <a:latin typeface="Comic Sans MS"/>
                <a:cs typeface="Comic Sans MS"/>
              </a:rPr>
              <a:t>Colui che è – 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metafisica </a:t>
            </a:r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oggettiv</a:t>
            </a:r>
            <a:r>
              <a:rPr lang="it-IT" sz="2800" i="1" dirty="0">
                <a:solidFill>
                  <a:srgbClr val="3366FF"/>
                </a:solidFill>
                <a:latin typeface="Comic Sans MS"/>
                <a:cs typeface="Comic Sans MS"/>
              </a:rPr>
              <a:t>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-sono </a:t>
            </a:r>
            <a:r>
              <a:rPr lang="it-IT" sz="2800" i="1" dirty="0">
                <a:solidFill>
                  <a:srgbClr val="000000"/>
                </a:solidFill>
                <a:latin typeface="Comic Sans MS"/>
                <a:cs typeface="Comic Sans MS"/>
              </a:rPr>
              <a:t>Chi sono – 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metafisica </a:t>
            </a:r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soggettiva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-</a:t>
            </a:r>
            <a:r>
              <a:rPr lang="it-IT" sz="2800" dirty="0">
                <a:solidFill>
                  <a:srgbClr val="FFFFFF"/>
                </a:solidFill>
                <a:latin typeface="Comic Sans MS"/>
                <a:cs typeface="Comic Sans MS"/>
              </a:rPr>
              <a:t>sono </a:t>
            </a:r>
            <a:r>
              <a:rPr lang="it-IT" sz="2800" i="1" dirty="0">
                <a:solidFill>
                  <a:srgbClr val="FFFFFF"/>
                </a:solidFill>
                <a:latin typeface="Comic Sans MS"/>
                <a:cs typeface="Comic Sans MS"/>
              </a:rPr>
              <a:t>Chi mi pare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lang="ja-JP" alt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“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il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Vivente</a:t>
            </a:r>
            <a:r>
              <a:rPr lang="ja-JP" alt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”</a:t>
            </a:r>
            <a:r>
              <a:rPr lang="it-IT" sz="2800" i="1" dirty="0">
                <a:solidFill>
                  <a:srgbClr val="000000"/>
                </a:solidFill>
                <a:latin typeface="Comic Sans MS"/>
                <a:cs typeface="Comic Sans MS"/>
              </a:rPr>
              <a:t> (cfr. </a:t>
            </a:r>
            <a:r>
              <a:rPr lang="it-IT" sz="2800" i="1" dirty="0" err="1">
                <a:solidFill>
                  <a:srgbClr val="000000"/>
                </a:solidFill>
                <a:latin typeface="Comic Sans MS"/>
                <a:cs typeface="Comic Sans MS"/>
              </a:rPr>
              <a:t>Ap</a:t>
            </a:r>
            <a:r>
              <a:rPr lang="it-IT" sz="2800" i="1" dirty="0">
                <a:solidFill>
                  <a:srgbClr val="000000"/>
                </a:solidFill>
                <a:latin typeface="Comic Sans MS"/>
                <a:cs typeface="Comic Sans MS"/>
              </a:rPr>
              <a:t>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 …o “</a:t>
            </a:r>
            <a:r>
              <a:rPr lang="it-IT" sz="2800" i="1" dirty="0">
                <a:solidFill>
                  <a:srgbClr val="000000"/>
                </a:solidFill>
                <a:latin typeface="Comic Sans MS"/>
                <a:cs typeface="Comic Sans MS"/>
              </a:rPr>
              <a:t>ci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 sono” e poi…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NT -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  &lt;&lt;non è qui, è risorto!&gt;&gt;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800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276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1417638"/>
            <a:ext cx="9144000" cy="36522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ESTETICA E TEOLOGIA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3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Esperienza religiosa e </a:t>
            </a:r>
            <a:r>
              <a:rPr lang="it-IT" sz="2800" dirty="0">
                <a:solidFill>
                  <a:srgbClr val="FF6600"/>
                </a:solidFill>
                <a:latin typeface="Comic Sans MS"/>
                <a:cs typeface="Comic Sans MS"/>
              </a:rPr>
              <a:t>simbolo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come </a:t>
            </a:r>
            <a:r>
              <a:rPr lang="it-IT" sz="2800" i="1" dirty="0">
                <a:solidFill>
                  <a:schemeClr val="bg1"/>
                </a:solidFill>
                <a:latin typeface="Comic Sans MS"/>
                <a:cs typeface="Comic Sans MS"/>
              </a:rPr>
              <a:t>unità </a:t>
            </a:r>
            <a:r>
              <a:rPr lang="it-IT" sz="2800" i="1" dirty="0" err="1">
                <a:solidFill>
                  <a:schemeClr val="bg1"/>
                </a:solidFill>
                <a:latin typeface="Comic Sans MS"/>
                <a:cs typeface="Comic Sans MS"/>
              </a:rPr>
              <a:t>tautegorica</a:t>
            </a: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: il linguaggio dell’analogia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 err="1">
                <a:solidFill>
                  <a:srgbClr val="3366FF"/>
                </a:solidFill>
                <a:latin typeface="Comic Sans MS"/>
                <a:cs typeface="Comic Sans MS"/>
              </a:rPr>
              <a:t>Conc</a:t>
            </a:r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. Lateranense IV (DS 432):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it-IT" sz="2800" i="1" dirty="0">
                <a:latin typeface="Comic Sans MS"/>
                <a:cs typeface="Comic Sans MS"/>
              </a:rPr>
              <a:t>inter </a:t>
            </a:r>
            <a:r>
              <a:rPr lang="it-IT" sz="2800" i="1" dirty="0" err="1">
                <a:latin typeface="Comic Sans MS"/>
                <a:cs typeface="Comic Sans MS"/>
              </a:rPr>
              <a:t>creatorem</a:t>
            </a:r>
            <a:r>
              <a:rPr lang="it-IT" sz="2800" i="1" dirty="0">
                <a:latin typeface="Comic Sans MS"/>
                <a:cs typeface="Comic Sans MS"/>
              </a:rPr>
              <a:t> et </a:t>
            </a:r>
            <a:r>
              <a:rPr lang="it-IT" sz="2800" i="1" dirty="0" err="1">
                <a:latin typeface="Comic Sans MS"/>
                <a:cs typeface="Comic Sans MS"/>
              </a:rPr>
              <a:t>creaturam</a:t>
            </a:r>
            <a:r>
              <a:rPr lang="it-IT" sz="2800" i="1" dirty="0">
                <a:latin typeface="Comic Sans MS"/>
                <a:cs typeface="Comic Sans MS"/>
              </a:rPr>
              <a:t> non </a:t>
            </a:r>
            <a:r>
              <a:rPr lang="it-IT" sz="2800" i="1" dirty="0" err="1">
                <a:latin typeface="Comic Sans MS"/>
                <a:cs typeface="Comic Sans MS"/>
              </a:rPr>
              <a:t>potest</a:t>
            </a:r>
            <a:endParaRPr lang="it-IT" sz="2800" i="1" dirty="0">
              <a:latin typeface="Comic Sans MS"/>
              <a:cs typeface="Comic Sans MS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i="1" dirty="0">
                <a:latin typeface="Comic Sans MS"/>
                <a:cs typeface="Comic Sans MS"/>
              </a:rPr>
              <a:t> tanta </a:t>
            </a:r>
            <a:r>
              <a:rPr lang="it-IT" sz="2800" i="1" dirty="0" err="1">
                <a:latin typeface="Comic Sans MS"/>
                <a:cs typeface="Comic Sans MS"/>
              </a:rPr>
              <a:t>similitudo</a:t>
            </a:r>
            <a:r>
              <a:rPr lang="it-IT" sz="2800" i="1" dirty="0">
                <a:latin typeface="Comic Sans MS"/>
                <a:cs typeface="Comic Sans MS"/>
              </a:rPr>
              <a:t> notari, </a:t>
            </a:r>
            <a:r>
              <a:rPr lang="it-IT" sz="2800" i="1" dirty="0" err="1">
                <a:latin typeface="Comic Sans MS"/>
                <a:cs typeface="Comic Sans MS"/>
              </a:rPr>
              <a:t>quin</a:t>
            </a:r>
            <a:r>
              <a:rPr lang="it-IT" sz="2800" i="1" dirty="0">
                <a:latin typeface="Comic Sans MS"/>
                <a:cs typeface="Comic Sans MS"/>
              </a:rPr>
              <a:t> inter </a:t>
            </a:r>
            <a:r>
              <a:rPr lang="it-IT" sz="2800" i="1" dirty="0" err="1">
                <a:latin typeface="Comic Sans MS"/>
                <a:cs typeface="Comic Sans MS"/>
              </a:rPr>
              <a:t>eos</a:t>
            </a:r>
            <a:r>
              <a:rPr lang="it-IT" sz="2800" i="1" dirty="0">
                <a:latin typeface="Comic Sans MS"/>
                <a:cs typeface="Comic Sans MS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i="1" dirty="0" err="1">
                <a:latin typeface="Comic Sans MS"/>
                <a:cs typeface="Comic Sans MS"/>
              </a:rPr>
              <a:t>maior</a:t>
            </a:r>
            <a:r>
              <a:rPr lang="it-IT" sz="2800" i="1" dirty="0">
                <a:latin typeface="Comic Sans MS"/>
                <a:cs typeface="Comic Sans MS"/>
              </a:rPr>
              <a:t> </a:t>
            </a:r>
            <a:r>
              <a:rPr lang="it-IT" sz="2800" i="1" dirty="0" err="1">
                <a:latin typeface="Comic Sans MS"/>
                <a:cs typeface="Comic Sans MS"/>
              </a:rPr>
              <a:t>sit</a:t>
            </a:r>
            <a:r>
              <a:rPr lang="it-IT" sz="2800" i="1" dirty="0">
                <a:latin typeface="Comic Sans MS"/>
                <a:cs typeface="Comic Sans MS"/>
              </a:rPr>
              <a:t> </a:t>
            </a:r>
            <a:r>
              <a:rPr lang="it-IT" sz="2800" i="1" dirty="0" err="1">
                <a:latin typeface="Comic Sans MS"/>
                <a:cs typeface="Comic Sans MS"/>
              </a:rPr>
              <a:t>dissimilitudo</a:t>
            </a:r>
            <a:r>
              <a:rPr lang="it-IT" sz="2800" i="1" dirty="0">
                <a:latin typeface="Comic Sans MS"/>
                <a:cs typeface="Comic Sans MS"/>
              </a:rPr>
              <a:t> </a:t>
            </a:r>
            <a:r>
              <a:rPr lang="it-IT" sz="2800" i="1" dirty="0" err="1">
                <a:latin typeface="Comic Sans MS"/>
                <a:cs typeface="Comic Sans MS"/>
              </a:rPr>
              <a:t>eorum</a:t>
            </a:r>
            <a:r>
              <a:rPr lang="it-IT" sz="2800" i="1" dirty="0">
                <a:latin typeface="Comic Sans MS"/>
                <a:cs typeface="Comic Sans MS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14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1101490"/>
            <a:ext cx="9144000" cy="52260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ESTETICA E TEOLOGIA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3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ja-JP" sz="2800" dirty="0">
                <a:solidFill>
                  <a:srgbClr val="000000"/>
                </a:solidFill>
                <a:latin typeface="Comic Sans MS"/>
                <a:cs typeface="Comic Sans MS"/>
              </a:rPr>
              <a:t>Pensare l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a “quadruplice differenza</a:t>
            </a:r>
            <a:r>
              <a:rPr lang="ja-JP" alt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”</a:t>
            </a:r>
            <a:endParaRPr lang="it-IT" sz="28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8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8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just" eaLnBrk="1" hangingPunct="1"/>
            <a:r>
              <a:rPr lang="it-IT" sz="3600" dirty="0">
                <a:solidFill>
                  <a:srgbClr val="FF0000"/>
                </a:solidFill>
                <a:latin typeface="Comic Sans MS"/>
                <a:cs typeface="Comic Sans MS"/>
              </a:rPr>
              <a:t>NT</a:t>
            </a:r>
            <a:r>
              <a:rPr lang="it-IT" sz="2000" dirty="0">
                <a:solidFill>
                  <a:srgbClr val="000000"/>
                </a:solidFill>
                <a:latin typeface="Comic Sans MS"/>
                <a:cs typeface="Comic Sans MS"/>
              </a:rPr>
              <a:t>- </a:t>
            </a:r>
            <a:r>
              <a:rPr lang="it-IT" sz="2000" baseline="30000" dirty="0">
                <a:solidFill>
                  <a:srgbClr val="3366FF"/>
                </a:solidFill>
                <a:latin typeface="Comic Sans MS"/>
                <a:cs typeface="Comic Sans MS"/>
              </a:rPr>
              <a:t>1</a:t>
            </a:r>
            <a:r>
              <a:rPr lang="it-IT" sz="2000" dirty="0">
                <a:solidFill>
                  <a:srgbClr val="3366FF"/>
                </a:solidFill>
                <a:latin typeface="Comic Sans MS"/>
                <a:cs typeface="Comic Sans MS"/>
              </a:rPr>
              <a:t> Quello che era da principio, quello che noi abbiamo udito, quello che abbiamo veduto con i nostri occhi, quello che contemplammo e che le nostre mani toccarono del Verbo della vita - </a:t>
            </a:r>
            <a:r>
              <a:rPr lang="it-IT" sz="2000" baseline="30000" dirty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  <a:r>
              <a:rPr lang="it-IT" sz="2000" dirty="0">
                <a:solidFill>
                  <a:srgbClr val="3366FF"/>
                </a:solidFill>
                <a:latin typeface="Comic Sans MS"/>
                <a:cs typeface="Comic Sans MS"/>
              </a:rPr>
              <a:t>la vita infatti si manifestò, noi l'abbiamo veduta e di ciò diamo testimonianza e vi annunciamo la vita eterna, che era presso il Padre e che si manifestò a noi -, </a:t>
            </a:r>
            <a:r>
              <a:rPr lang="it-IT" sz="2000" baseline="30000" dirty="0">
                <a:solidFill>
                  <a:srgbClr val="3366FF"/>
                </a:solidFill>
                <a:latin typeface="Comic Sans MS"/>
                <a:cs typeface="Comic Sans MS"/>
              </a:rPr>
              <a:t>3</a:t>
            </a:r>
            <a:r>
              <a:rPr lang="it-IT" sz="2000" dirty="0">
                <a:solidFill>
                  <a:srgbClr val="3366FF"/>
                </a:solidFill>
                <a:latin typeface="Comic Sans MS"/>
                <a:cs typeface="Comic Sans MS"/>
              </a:rPr>
              <a:t>quello che abbiamo veduto e udito, noi lo annunciamo anche a voi, perché anche voi siate in comunione con noi. E la nostra comunione è con il Padre e con il Figlio suo, Gesù Cristo. </a:t>
            </a:r>
            <a:r>
              <a:rPr lang="it-IT" sz="2000" baseline="30000" dirty="0">
                <a:solidFill>
                  <a:srgbClr val="3366FF"/>
                </a:solidFill>
                <a:latin typeface="Comic Sans MS"/>
                <a:cs typeface="Comic Sans MS"/>
              </a:rPr>
              <a:t>4</a:t>
            </a:r>
            <a:r>
              <a:rPr lang="it-IT" sz="2000" dirty="0">
                <a:solidFill>
                  <a:srgbClr val="3366FF"/>
                </a:solidFill>
                <a:latin typeface="Comic Sans MS"/>
                <a:cs typeface="Comic Sans MS"/>
              </a:rPr>
              <a:t>Queste cose vi scriviamo, perché la nostra gioia sia piena.</a:t>
            </a:r>
          </a:p>
        </p:txBody>
      </p:sp>
    </p:spTree>
    <p:extLst>
      <p:ext uri="{BB962C8B-B14F-4D97-AF65-F5344CB8AC3E}">
        <p14:creationId xmlns:p14="http://schemas.microsoft.com/office/powerpoint/2010/main" val="11510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63434"/>
              </p:ext>
            </p:extLst>
          </p:nvPr>
        </p:nvGraphicFramePr>
        <p:xfrm>
          <a:off x="273315" y="1618481"/>
          <a:ext cx="8665699" cy="2807980"/>
        </p:xfrm>
        <a:graphic>
          <a:graphicData uri="http://schemas.openxmlformats.org/drawingml/2006/table">
            <a:tbl>
              <a:tblPr/>
              <a:tblGrid>
                <a:gridCol w="295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Poetica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ESTETICA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ＭＳ Ｐゴシック" charset="0"/>
                          <a:cs typeface="Comic Sans MS"/>
                        </a:rPr>
                        <a:t>Filosofia dell’arte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Aristotele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Poetica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Baumgarten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Riflessioni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it-IT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sul testo poetico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Gentile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Filosofia dell’arte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IV sec a.C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73315" y="353943"/>
            <a:ext cx="8537080" cy="707886"/>
          </a:xfrm>
          <a:prstGeom prst="rect">
            <a:avLst/>
          </a:prstGeom>
          <a:solidFill>
            <a:srgbClr val="595959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1.1 I molti nomi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314" y="5648875"/>
            <a:ext cx="8665699" cy="954107"/>
          </a:xfrm>
          <a:prstGeom prst="rect">
            <a:avLst/>
          </a:prstGeom>
          <a:solidFill>
            <a:srgbClr val="595959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Dicendo estetica, intenderemo poetica e </a:t>
            </a:r>
          </a:p>
          <a:p>
            <a:pPr algn="ctr"/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penseremo filosofia dell’arte</a:t>
            </a:r>
          </a:p>
        </p:txBody>
      </p:sp>
    </p:spTree>
    <p:extLst>
      <p:ext uri="{BB962C8B-B14F-4D97-AF65-F5344CB8AC3E}">
        <p14:creationId xmlns:p14="http://schemas.microsoft.com/office/powerpoint/2010/main" val="18196755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8195" name="Immagine 3" descr="allegati sicilia antica.jpg"/>
          <p:cNvPicPr>
            <a:picLocks noChangeAspect="1"/>
          </p:cNvPicPr>
          <p:nvPr/>
        </p:nvPicPr>
        <p:blipFill>
          <a:blip r:embed="rId2">
            <a:lum bright="1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2059987"/>
            <a:ext cx="9144000" cy="29095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3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3200" dirty="0">
                <a:solidFill>
                  <a:srgbClr val="FF0000"/>
                </a:solidFill>
                <a:latin typeface="Comic Sans MS"/>
                <a:cs typeface="Comic Sans MS"/>
              </a:rPr>
              <a:t>ESTETICA E TEOLOGIA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sz="3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i="1" dirty="0">
                <a:solidFill>
                  <a:srgbClr val="000000"/>
                </a:solidFill>
                <a:latin typeface="Comic Sans MS"/>
                <a:cs typeface="Comic Sans MS"/>
              </a:rPr>
              <a:t>Trasfigurare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, il campo dell’estetica: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“è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bello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 per noi stare qui” </a:t>
            </a:r>
            <a:r>
              <a:rPr lang="it-IT" sz="2000" dirty="0">
                <a:solidFill>
                  <a:srgbClr val="000000"/>
                </a:solidFill>
                <a:latin typeface="Comic Sans MS"/>
                <a:cs typeface="Comic Sans MS"/>
              </a:rPr>
              <a:t>(Mc 9,5; Mt 17,4; Lc 9,33)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“non sapeva che cosa dire” </a:t>
            </a:r>
            <a:r>
              <a:rPr lang="it-IT" sz="2000" dirty="0">
                <a:solidFill>
                  <a:srgbClr val="000000"/>
                </a:solidFill>
                <a:latin typeface="Comic Sans MS"/>
                <a:cs typeface="Comic Sans MS"/>
              </a:rPr>
              <a:t>(Mc 9,6; cfr. Lc9,33)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“e non videro che Gesù </a:t>
            </a:r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solo</a:t>
            </a:r>
            <a:r>
              <a:rPr lang="it-IT" sz="2800" dirty="0">
                <a:solidFill>
                  <a:srgbClr val="000000"/>
                </a:solidFill>
                <a:latin typeface="Comic Sans MS"/>
                <a:cs typeface="Comic Sans MS"/>
              </a:rPr>
              <a:t>” </a:t>
            </a:r>
            <a:r>
              <a:rPr lang="it-IT" sz="2000" dirty="0">
                <a:solidFill>
                  <a:srgbClr val="000000"/>
                </a:solidFill>
                <a:latin typeface="Comic Sans MS"/>
                <a:cs typeface="Comic Sans MS"/>
              </a:rPr>
              <a:t>(cfr. Mc 9,8; Mt 17,8; cfr. Lc 9,36)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16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115703"/>
            <a:ext cx="9144000" cy="74229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sz="2400" i="1" dirty="0">
                <a:latin typeface="Comic Sans MS"/>
                <a:cs typeface="Comic Sans MS"/>
              </a:rPr>
              <a:t>Cristo</a:t>
            </a:r>
            <a:r>
              <a:rPr lang="it-IT" sz="2400" dirty="0">
                <a:latin typeface="Comic Sans MS"/>
                <a:cs typeface="Comic Sans MS"/>
              </a:rPr>
              <a:t> </a:t>
            </a:r>
            <a:r>
              <a:rPr lang="it-IT" sz="2400" i="1" dirty="0">
                <a:latin typeface="Comic Sans MS"/>
                <a:cs typeface="Comic Sans MS"/>
              </a:rPr>
              <a:t>Pantocratore</a:t>
            </a:r>
            <a:r>
              <a:rPr lang="it-IT" sz="2400" dirty="0">
                <a:latin typeface="Comic Sans MS"/>
                <a:cs typeface="Comic Sans MS"/>
              </a:rPr>
              <a:t>, Basilica Cattedrale di Cefalù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it-IT" sz="2800">
              <a:latin typeface="Arial" charset="0"/>
              <a:cs typeface="+mn-cs"/>
            </a:endParaRPr>
          </a:p>
        </p:txBody>
      </p:sp>
      <p:pic>
        <p:nvPicPr>
          <p:cNvPr id="5" name="Immagine 4" descr="cefalu.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" y="593838"/>
            <a:ext cx="8890401" cy="552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4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3315" y="353943"/>
            <a:ext cx="8537080" cy="70788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1.2.Filosofia &amp; Estetica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6246" y="1345644"/>
            <a:ext cx="8665699" cy="544764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Comic Sans MS"/>
                <a:cs typeface="Comic Sans MS"/>
              </a:rPr>
              <a:t>Pensiero</a:t>
            </a:r>
          </a:p>
          <a:p>
            <a:pPr algn="ctr"/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Via all’in su                                       via all’ingiù</a:t>
            </a:r>
          </a:p>
          <a:p>
            <a:pPr algn="ctr"/>
            <a:endParaRPr lang="it-IT" sz="2800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endParaRPr lang="it-IT" sz="3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endParaRPr lang="it-IT" sz="3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3200" dirty="0">
                <a:solidFill>
                  <a:srgbClr val="FFFFFF"/>
                </a:solidFill>
                <a:latin typeface="Comic Sans MS"/>
                <a:cs typeface="Comic Sans MS"/>
              </a:rPr>
              <a:t>Esperienza</a:t>
            </a:r>
          </a:p>
          <a:p>
            <a:pPr algn="ctr"/>
            <a:endParaRPr lang="it-IT" sz="2800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endParaRPr lang="it-IT" sz="2800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800" i="1" dirty="0" err="1">
                <a:solidFill>
                  <a:srgbClr val="FFFF00"/>
                </a:solidFill>
                <a:latin typeface="Comic Sans MS"/>
                <a:cs typeface="Comic Sans MS"/>
              </a:rPr>
              <a:t>Erfahrung</a:t>
            </a:r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                 </a:t>
            </a:r>
            <a:r>
              <a:rPr lang="it-IT" sz="2800" i="1" dirty="0" err="1">
                <a:solidFill>
                  <a:srgbClr val="FFFF00"/>
                </a:solidFill>
                <a:latin typeface="Comic Sans MS"/>
                <a:cs typeface="Comic Sans MS"/>
              </a:rPr>
              <a:t>experiri</a:t>
            </a:r>
            <a:r>
              <a:rPr lang="it-IT" sz="2800" dirty="0">
                <a:solidFill>
                  <a:srgbClr val="3366FF"/>
                </a:solidFill>
                <a:latin typeface="Comic Sans MS"/>
                <a:cs typeface="Comic Sans MS"/>
              </a:rPr>
              <a:t>                    </a:t>
            </a:r>
            <a:r>
              <a:rPr lang="it-IT" sz="2800" i="1" dirty="0" err="1">
                <a:solidFill>
                  <a:srgbClr val="FFFF00"/>
                </a:solidFill>
                <a:latin typeface="Comic Sans MS"/>
                <a:cs typeface="Comic Sans MS"/>
              </a:rPr>
              <a:t>empeiria</a:t>
            </a:r>
            <a:endParaRPr lang="it-IT" sz="2800" i="1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400" i="1" dirty="0">
                <a:latin typeface="Comic Sans MS"/>
                <a:cs typeface="Comic Sans MS"/>
              </a:rPr>
              <a:t>Tedesco</a:t>
            </a:r>
            <a:r>
              <a:rPr lang="it-IT" sz="2800" i="1" dirty="0">
                <a:solidFill>
                  <a:srgbClr val="3366FF"/>
                </a:solidFill>
                <a:latin typeface="Comic Sans MS"/>
                <a:cs typeface="Comic Sans MS"/>
              </a:rPr>
              <a:t>                     </a:t>
            </a:r>
            <a:r>
              <a:rPr lang="it-IT" sz="2400" i="1" dirty="0">
                <a:solidFill>
                  <a:srgbClr val="FFFFFF"/>
                </a:solidFill>
                <a:latin typeface="Comic Sans MS"/>
                <a:cs typeface="Comic Sans MS"/>
              </a:rPr>
              <a:t>latino</a:t>
            </a:r>
            <a:r>
              <a:rPr lang="it-IT" sz="2800" i="1" dirty="0">
                <a:solidFill>
                  <a:srgbClr val="3366FF"/>
                </a:solidFill>
                <a:latin typeface="Comic Sans MS"/>
                <a:cs typeface="Comic Sans MS"/>
              </a:rPr>
              <a:t>                       </a:t>
            </a:r>
            <a:r>
              <a:rPr lang="it-IT" sz="2400" i="1" dirty="0">
                <a:solidFill>
                  <a:srgbClr val="FFFFFF"/>
                </a:solidFill>
                <a:latin typeface="Comic Sans MS"/>
                <a:cs typeface="Comic Sans MS"/>
              </a:rPr>
              <a:t>greco</a:t>
            </a:r>
          </a:p>
          <a:p>
            <a:pPr algn="ctr"/>
            <a:endParaRPr lang="it-IT" sz="2400" i="1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Comic Sans MS"/>
                <a:cs typeface="Comic Sans MS"/>
              </a:rPr>
              <a:t>Poeta  -    critico d’arte -     filosofo/estetologo</a:t>
            </a:r>
          </a:p>
        </p:txBody>
      </p:sp>
      <p:cxnSp>
        <p:nvCxnSpPr>
          <p:cNvPr id="6" name="Connettore 1 5"/>
          <p:cNvCxnSpPr/>
          <p:nvPr/>
        </p:nvCxnSpPr>
        <p:spPr>
          <a:xfrm flipH="1">
            <a:off x="1378473" y="4267888"/>
            <a:ext cx="1889592" cy="913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901104" y="4267372"/>
            <a:ext cx="1796661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4569096" y="4539471"/>
            <a:ext cx="15488" cy="471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ccia circolare a sinistra 14"/>
          <p:cNvSpPr/>
          <p:nvPr/>
        </p:nvSpPr>
        <p:spPr>
          <a:xfrm>
            <a:off x="5498404" y="2266671"/>
            <a:ext cx="666003" cy="117821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circolare a destra 16"/>
          <p:cNvSpPr/>
          <p:nvPr/>
        </p:nvSpPr>
        <p:spPr>
          <a:xfrm rot="181119" flipV="1">
            <a:off x="2962462" y="2264787"/>
            <a:ext cx="706133" cy="11623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1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971800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endParaRPr lang="it-IT" b="1" i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it-IT" b="1" i="1">
                <a:latin typeface="Arial" charset="0"/>
                <a:cs typeface="Arial" charset="0"/>
              </a:rPr>
              <a:t>Questioni di estetica medievale</a:t>
            </a: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it-IT" sz="1100" b="1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 i="1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Arial" charset="0"/>
              </a:rPr>
              <a:t>1.     Una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estetica medievale?</a:t>
            </a:r>
          </a:p>
          <a:p>
            <a:pPr marL="609600" indent="-609600" eaLnBrk="1" hangingPunct="1">
              <a:buFontTx/>
              <a:buNone/>
            </a:pPr>
            <a:endParaRPr lang="it-IT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   2.     Il caso del Duomo ruggeriano di Cefalù</a:t>
            </a:r>
          </a:p>
        </p:txBody>
      </p:sp>
      <p:pic>
        <p:nvPicPr>
          <p:cNvPr id="3075" name="Immagine 2" descr="allegati sicilia antica.jpg"/>
          <p:cNvPicPr>
            <a:picLocks noChangeAspect="1"/>
          </p:cNvPicPr>
          <p:nvPr/>
        </p:nvPicPr>
        <p:blipFill>
          <a:blip r:embed="rId2">
            <a:lum contrast="-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1285633"/>
            <a:ext cx="8229600" cy="4290606"/>
          </a:xfrm>
          <a:solidFill>
            <a:srgbClr val="59595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dirty="0">
                <a:solidFill>
                  <a:srgbClr val="FF0000"/>
                </a:solidFill>
                <a:latin typeface="Comic Sans MS"/>
                <a:cs typeface="Comic Sans MS"/>
              </a:rPr>
              <a:t>1.3</a:t>
            </a:r>
            <a:r>
              <a:rPr lang="it-IT" sz="4000" dirty="0">
                <a:latin typeface="Comic Sans MS"/>
                <a:cs typeface="Comic Sans MS"/>
              </a:rPr>
              <a:t> </a:t>
            </a:r>
            <a:br>
              <a:rPr lang="it-IT" sz="4000" dirty="0">
                <a:latin typeface="Comic Sans MS"/>
                <a:cs typeface="Comic Sans MS"/>
              </a:rPr>
            </a:br>
            <a:br>
              <a:rPr lang="it-IT" sz="4000" dirty="0">
                <a:latin typeface="Comic Sans MS"/>
                <a:cs typeface="Comic Sans MS"/>
              </a:rPr>
            </a:br>
            <a:br>
              <a:rPr lang="it-IT" sz="4000" dirty="0">
                <a:latin typeface="Comic Sans MS"/>
                <a:cs typeface="Comic Sans MS"/>
              </a:rPr>
            </a:br>
            <a:br>
              <a:rPr lang="it-IT" sz="4000" dirty="0">
                <a:latin typeface="Comic Sans MS"/>
                <a:cs typeface="Comic Sans MS"/>
              </a:rPr>
            </a:br>
            <a:r>
              <a:rPr lang="it-IT" sz="4000" dirty="0">
                <a:latin typeface="Comic Sans MS"/>
                <a:cs typeface="Comic Sans MS"/>
              </a:rPr>
              <a:t>Bellezza </a:t>
            </a:r>
            <a:r>
              <a:rPr lang="it-IT" sz="4000" dirty="0">
                <a:solidFill>
                  <a:srgbClr val="FFFF00"/>
                </a:solidFill>
                <a:latin typeface="Comic Sans MS"/>
                <a:cs typeface="Comic Sans MS"/>
              </a:rPr>
              <a:t>data</a:t>
            </a:r>
            <a:r>
              <a:rPr lang="it-IT" sz="4000" dirty="0">
                <a:latin typeface="Comic Sans MS"/>
                <a:cs typeface="Comic Sans MS"/>
              </a:rPr>
              <a:t>         e     bellezza </a:t>
            </a:r>
            <a:r>
              <a:rPr lang="it-IT" sz="4000" dirty="0">
                <a:solidFill>
                  <a:srgbClr val="0000FF"/>
                </a:solidFill>
                <a:latin typeface="Comic Sans MS"/>
                <a:cs typeface="Comic Sans MS"/>
              </a:rPr>
              <a:t>fatta</a:t>
            </a:r>
            <a:br>
              <a:rPr lang="it-IT" sz="4000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it-IT" sz="4000" dirty="0">
                <a:solidFill>
                  <a:srgbClr val="FFFF00"/>
                </a:solidFill>
                <a:latin typeface="Comic Sans MS"/>
                <a:cs typeface="Comic Sans MS"/>
              </a:rPr>
              <a:t>bello di natura              </a:t>
            </a:r>
            <a:r>
              <a:rPr lang="it-IT" sz="4000" dirty="0">
                <a:solidFill>
                  <a:srgbClr val="3366FF"/>
                </a:solidFill>
                <a:latin typeface="Comic Sans MS"/>
                <a:cs typeface="Comic Sans MS"/>
              </a:rPr>
              <a:t>bello d’arte</a:t>
            </a:r>
            <a:br>
              <a:rPr lang="it-IT" sz="4000" dirty="0">
                <a:solidFill>
                  <a:srgbClr val="3366FF"/>
                </a:solidFill>
                <a:latin typeface="Comic Sans MS"/>
                <a:cs typeface="Comic Sans MS"/>
              </a:rPr>
            </a:br>
            <a:br>
              <a:rPr lang="it-IT" sz="4000" dirty="0">
                <a:solidFill>
                  <a:srgbClr val="3366FF"/>
                </a:solidFill>
                <a:latin typeface="Comic Sans MS"/>
                <a:cs typeface="Comic Sans MS"/>
              </a:rPr>
            </a:br>
            <a:endParaRPr lang="it-IT" sz="4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" name="Freccia circolare in giù 1"/>
          <p:cNvSpPr/>
          <p:nvPr/>
        </p:nvSpPr>
        <p:spPr>
          <a:xfrm>
            <a:off x="3020250" y="2518808"/>
            <a:ext cx="3717230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Freccia circolare in su 2"/>
          <p:cNvSpPr/>
          <p:nvPr/>
        </p:nvSpPr>
        <p:spPr>
          <a:xfrm rot="10800000" flipV="1">
            <a:off x="3020250" y="4572000"/>
            <a:ext cx="3717230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86304"/>
      </p:ext>
    </p:extLst>
  </p:cSld>
  <p:clrMapOvr>
    <a:masterClrMapping/>
  </p:clrMapOvr>
</p:sld>
</file>

<file path=ppt/theme/theme1.xml><?xml version="1.0" encoding="utf-8"?>
<a:theme xmlns:a="http://schemas.openxmlformats.org/drawingml/2006/main" name=" Nero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Nero .thmx</Template>
  <TotalTime>2270</TotalTime>
  <Words>3604</Words>
  <Application>Microsoft Macintosh PowerPoint</Application>
  <PresentationFormat>Presentazione su schermo (4:3)</PresentationFormat>
  <Paragraphs>831</Paragraphs>
  <Slides>71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77" baseType="lpstr">
      <vt:lpstr>Arial</vt:lpstr>
      <vt:lpstr>Calibri</vt:lpstr>
      <vt:lpstr>Comic Sans MS</vt:lpstr>
      <vt:lpstr>Lucida Handwriting</vt:lpstr>
      <vt:lpstr>Wingdings</vt:lpstr>
      <vt:lpstr> Nero </vt:lpstr>
      <vt:lpstr>FACOLTA’ TEOLOGICA di SICILIA s. Giovanni Evangelista ____________________________  ESTETICA filosofica  V anno IT</vt:lpstr>
      <vt:lpstr> Obiettivi </vt:lpstr>
      <vt:lpstr>contenuti</vt:lpstr>
      <vt:lpstr>metodo</vt:lpstr>
      <vt:lpstr>bibliografia</vt:lpstr>
      <vt:lpstr>Presentazione standard di PowerPoint</vt:lpstr>
      <vt:lpstr>Presentazione standard di PowerPoint</vt:lpstr>
      <vt:lpstr>Presentazione standard di PowerPoint</vt:lpstr>
      <vt:lpstr>1.3     Bellezza data         e     bellezza fatta bello di natura              bello d’arte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Il tocco di Tommaso: l’ integritas La tesi di Kovach: la curva serpentina dell’estetica di Tommaso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Cristo Pantocratore, Basilica Cattedrale di Cefalù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ESTETICA filosofica</dc:title>
  <dc:creator>Maria Antonietta </dc:creator>
  <cp:lastModifiedBy>Maria Antonietta Spinosa</cp:lastModifiedBy>
  <cp:revision>168</cp:revision>
  <dcterms:created xsi:type="dcterms:W3CDTF">2017-10-17T12:49:48Z</dcterms:created>
  <dcterms:modified xsi:type="dcterms:W3CDTF">2020-12-30T09:37:47Z</dcterms:modified>
</cp:coreProperties>
</file>