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4"/>
  </p:notesMasterIdLst>
  <p:sldIdLst>
    <p:sldId id="256" r:id="rId2"/>
    <p:sldId id="328" r:id="rId3"/>
    <p:sldId id="329" r:id="rId4"/>
    <p:sldId id="327" r:id="rId5"/>
    <p:sldId id="284" r:id="rId6"/>
    <p:sldId id="336" r:id="rId7"/>
    <p:sldId id="285" r:id="rId8"/>
    <p:sldId id="337" r:id="rId9"/>
    <p:sldId id="318" r:id="rId10"/>
    <p:sldId id="319" r:id="rId11"/>
    <p:sldId id="320" r:id="rId12"/>
    <p:sldId id="353" r:id="rId13"/>
  </p:sldIdLst>
  <p:sldSz cx="9144000" cy="6858000" type="screen4x3"/>
  <p:notesSz cx="6858000" cy="9144000"/>
  <p:defaultTextStyle>
    <a:defPPr>
      <a:defRPr lang="it-IT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MS PGothic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MS PGothic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MS PGothic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MS PGothic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omic Sans MS" pitchFamily="66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omic Sans MS" pitchFamily="66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omic Sans MS" pitchFamily="66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omic Sans MS" pitchFamily="66" charset="0"/>
        <a:ea typeface="MS PGothic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34843"/>
    <p:restoredTop sz="94662"/>
  </p:normalViewPr>
  <p:slideViewPr>
    <p:cSldViewPr>
      <p:cViewPr varScale="1">
        <p:scale>
          <a:sx n="81" d="100"/>
          <a:sy n="81" d="100"/>
        </p:scale>
        <p:origin x="-810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D42436C5-DD27-4C9E-B928-FD591052B0FB}" type="datetimeFigureOut">
              <a:rPr lang="it-IT" altLang="it-IT"/>
              <a:pPr/>
              <a:t>28/04/2022</a:t>
            </a:fld>
            <a:endParaRPr lang="it-IT" alt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it-IT" noProof="0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 noProof="0"/>
              <a:t>Fare clic per modificare gli stili del testo dello schema</a:t>
            </a:r>
          </a:p>
          <a:p>
            <a:pPr lvl="1"/>
            <a:r>
              <a:rPr lang="it-IT" noProof="0"/>
              <a:t>Secondo livello</a:t>
            </a:r>
          </a:p>
          <a:p>
            <a:pPr lvl="2"/>
            <a:r>
              <a:rPr lang="it-IT" noProof="0"/>
              <a:t>Terzo livello</a:t>
            </a:r>
          </a:p>
          <a:p>
            <a:pPr lvl="3"/>
            <a:r>
              <a:rPr lang="it-IT" noProof="0"/>
              <a:t>Quarto livello</a:t>
            </a:r>
          </a:p>
          <a:p>
            <a:pPr lvl="4"/>
            <a:r>
              <a:rPr lang="it-IT" noProof="0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94B52D27-1555-44E4-AC15-6B20AF48998D}" type="slidenum">
              <a:rPr lang="it-IT" altLang="it-IT"/>
              <a:pPr/>
              <a:t>‹N›</a:t>
            </a:fld>
            <a:endParaRPr lang="it-IT" alt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ＭＳ Ｐゴシック" charset="0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29" name="Segnaposto immagin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9330" name="Segnaposto not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it-IT" altLang="it-IT" smtClean="0"/>
          </a:p>
        </p:txBody>
      </p:sp>
      <p:sp>
        <p:nvSpPr>
          <p:cNvPr id="99331" name="Segnaposto numero diapositiva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44A76A8C-F460-469F-96E8-8F992F476573}" type="slidenum">
              <a:rPr lang="it-IT" altLang="it-IT"/>
              <a:pPr/>
              <a:t>12</a:t>
            </a:fld>
            <a:endParaRPr lang="it-IT" altLang="it-IT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74A3636-5491-4747-AC90-5FA8B31F7E70}" type="slidenum">
              <a:rPr lang="it-IT" altLang="it-IT"/>
              <a:pPr/>
              <a:t>‹N›</a:t>
            </a:fld>
            <a:endParaRPr lang="it-IT" alt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6DE7188-F98F-4D33-ABC5-051013EAD288}" type="slidenum">
              <a:rPr lang="it-IT" altLang="it-IT"/>
              <a:pPr/>
              <a:t>‹N›</a:t>
            </a:fld>
            <a:endParaRPr lang="it-IT" alt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verticale e tes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C71AD25-A520-438D-BB98-3181C02C4B44}" type="slidenum">
              <a:rPr lang="it-IT" altLang="it-IT"/>
              <a:pPr/>
              <a:t>‹N›</a:t>
            </a:fld>
            <a:endParaRPr lang="it-IT" alt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9D75A45-F551-4CB3-8855-7C8F63774EEA}" type="slidenum">
              <a:rPr lang="it-IT" altLang="it-IT"/>
              <a:pPr/>
              <a:t>‹N›</a:t>
            </a:fld>
            <a:endParaRPr lang="it-IT" alt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/>
              <a:t>Fare clic per modificare stile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AD6E9DC-CDC4-4AE3-8179-F25A8CA1BF11}" type="slidenum">
              <a:rPr lang="it-IT" altLang="it-IT"/>
              <a:pPr/>
              <a:t>‹N›</a:t>
            </a:fld>
            <a:endParaRPr lang="it-IT" alt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nut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4F011AB-5FAD-4E58-B664-6A349B7428A5}" type="slidenum">
              <a:rPr lang="it-IT" altLang="it-IT"/>
              <a:pPr/>
              <a:t>‹N›</a:t>
            </a:fld>
            <a:endParaRPr lang="it-IT" alt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/>
              <a:t>Fare clic per modificare stile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5B3DE63-3619-45BE-8834-C966AF951BFE}" type="slidenum">
              <a:rPr lang="it-IT" altLang="it-IT"/>
              <a:pPr/>
              <a:t>‹N›</a:t>
            </a:fld>
            <a:endParaRPr lang="it-IT" alt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CC5FCD8-B1C3-4B7E-880F-984720F06129}" type="slidenum">
              <a:rPr lang="it-IT" altLang="it-IT"/>
              <a:pPr/>
              <a:t>‹N›</a:t>
            </a:fld>
            <a:endParaRPr lang="it-IT" alt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0BCD439-7090-4A7D-AEEE-E9C95173D730}" type="slidenum">
              <a:rPr lang="it-IT" altLang="it-IT"/>
              <a:pPr/>
              <a:t>‹N›</a:t>
            </a:fld>
            <a:endParaRPr lang="it-IT" alt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stile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B2B1409-F562-4C9C-95A6-B532305C8EC7}" type="slidenum">
              <a:rPr lang="it-IT" altLang="it-IT"/>
              <a:pPr/>
              <a:t>‹N›</a:t>
            </a:fld>
            <a:endParaRPr lang="it-IT" alt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stile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it-IT" noProof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FE702D0-6845-4057-B825-1AEB36365BCF}" type="slidenum">
              <a:rPr lang="it-IT" altLang="it-IT"/>
              <a:pPr/>
              <a:t>‹N›</a:t>
            </a:fld>
            <a:endParaRPr lang="it-IT" alt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2BFC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it-IT" altLang="it-IT" smtClean="0"/>
              <a:t>Fare clic per modificare lo stile del titolo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altLang="it-IT" smtClean="0"/>
              <a:t>Fare clic per modificare gli stili del testo dello schema</a:t>
            </a:r>
          </a:p>
          <a:p>
            <a:pPr lvl="1"/>
            <a:r>
              <a:rPr lang="it-IT" altLang="it-IT" smtClean="0"/>
              <a:t>Secondo livello</a:t>
            </a:r>
          </a:p>
          <a:p>
            <a:pPr lvl="2"/>
            <a:r>
              <a:rPr lang="it-IT" altLang="it-IT" smtClean="0"/>
              <a:t>Terzo livello</a:t>
            </a:r>
          </a:p>
          <a:p>
            <a:pPr lvl="3"/>
            <a:r>
              <a:rPr lang="it-IT" altLang="it-IT" smtClean="0"/>
              <a:t>Quarto livello</a:t>
            </a:r>
          </a:p>
          <a:p>
            <a:pPr lvl="4"/>
            <a:r>
              <a:rPr lang="it-IT" altLang="it-IT" smtClean="0"/>
              <a:t>Quinto livello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pitchFamily="34" charset="0"/>
              </a:defRPr>
            </a:lvl1pPr>
          </a:lstStyle>
          <a:p>
            <a:endParaRPr lang="it-IT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pitchFamily="34" charset="0"/>
              </a:defRPr>
            </a:lvl1pPr>
          </a:lstStyle>
          <a:p>
            <a:endParaRPr lang="it-IT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latin typeface="Arial" pitchFamily="34" charset="0"/>
              </a:defRPr>
            </a:lvl1pPr>
          </a:lstStyle>
          <a:p>
            <a:fld id="{9706200A-9FFD-4CAC-BC57-0F5F21DB3A08}" type="slidenum">
              <a:rPr lang="it-IT" altLang="it-IT"/>
              <a:pPr/>
              <a:t>‹N›</a:t>
            </a:fld>
            <a:endParaRPr lang="it-IT" alt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MS PGothic" pitchFamily="34" charset="-128"/>
          <a:cs typeface="ＭＳ Ｐゴシック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MS PGothic" pitchFamily="34" charset="-128"/>
          <a:cs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MS PGothic" pitchFamily="34" charset="-128"/>
          <a:cs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MS PGothic" pitchFamily="34" charset="-128"/>
          <a:cs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MS PGothic" pitchFamily="34" charset="-128"/>
          <a:cs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MS PGothic" pitchFamily="34" charset="-128"/>
          <a:cs typeface="ＭＳ Ｐゴシック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MS PGothic" pitchFamily="34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MS PGothic" pitchFamily="34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MS PGothic" pitchFamily="34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MS PGothic" pitchFamily="34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it-IT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0"/>
            <a:ext cx="9144000" cy="6858000"/>
          </a:xfrm>
          <a:solidFill>
            <a:schemeClr val="accent1">
              <a:lumMod val="75000"/>
            </a:schemeClr>
          </a:solidFill>
          <a:ln>
            <a:solidFill>
              <a:schemeClr val="bg1"/>
            </a:solidFill>
          </a:ln>
        </p:spPr>
        <p:txBody>
          <a:bodyPr/>
          <a:lstStyle/>
          <a:p>
            <a:pPr eaLnBrk="1" hangingPunct="1"/>
            <a:r>
              <a:rPr lang="it-IT" altLang="it-IT" sz="1800" b="1" smtClean="0"/>
              <a:t/>
            </a:r>
            <a:br>
              <a:rPr lang="it-IT" altLang="it-IT" sz="1800" b="1" smtClean="0"/>
            </a:br>
            <a:r>
              <a:rPr lang="it-IT" altLang="it-IT" sz="2400" b="1" smtClean="0">
                <a:solidFill>
                  <a:schemeClr val="bg1"/>
                </a:solidFill>
                <a:latin typeface="Comic Sans MS" pitchFamily="66" charset="0"/>
              </a:rPr>
              <a:t>FACOLTA</a:t>
            </a:r>
            <a:r>
              <a:rPr lang="ja-JP" altLang="it-IT" sz="2400" b="1" smtClean="0">
                <a:solidFill>
                  <a:schemeClr val="bg1"/>
                </a:solidFill>
              </a:rPr>
              <a:t>’</a:t>
            </a:r>
            <a:r>
              <a:rPr lang="it-IT" altLang="ja-JP" sz="2400" b="1" smtClean="0">
                <a:solidFill>
                  <a:schemeClr val="bg1"/>
                </a:solidFill>
                <a:latin typeface="Comic Sans MS" pitchFamily="66" charset="0"/>
              </a:rPr>
              <a:t> TEOLOGICA di SICILIA </a:t>
            </a:r>
            <a:br>
              <a:rPr lang="it-IT" altLang="ja-JP" sz="2400" b="1" smtClean="0">
                <a:solidFill>
                  <a:schemeClr val="bg1"/>
                </a:solidFill>
                <a:latin typeface="Comic Sans MS" pitchFamily="66" charset="0"/>
              </a:rPr>
            </a:br>
            <a:r>
              <a:rPr lang="ja-JP" altLang="it-IT" sz="2400" b="1" smtClean="0">
                <a:solidFill>
                  <a:schemeClr val="bg1"/>
                </a:solidFill>
              </a:rPr>
              <a:t>“</a:t>
            </a:r>
            <a:r>
              <a:rPr lang="it-IT" altLang="ja-JP" sz="2400" b="1" smtClean="0">
                <a:solidFill>
                  <a:schemeClr val="bg1"/>
                </a:solidFill>
                <a:latin typeface="Comic Sans MS" pitchFamily="66" charset="0"/>
              </a:rPr>
              <a:t>S. Giovanni Evangelista</a:t>
            </a:r>
            <a:r>
              <a:rPr lang="ja-JP" altLang="it-IT" sz="2400" b="1" smtClean="0">
                <a:solidFill>
                  <a:schemeClr val="bg1"/>
                </a:solidFill>
              </a:rPr>
              <a:t>”</a:t>
            </a:r>
            <a:r>
              <a:rPr lang="it-IT" altLang="ja-JP" sz="2400" b="1" smtClean="0">
                <a:latin typeface="Comic Sans MS" pitchFamily="66" charset="0"/>
              </a:rPr>
              <a:t/>
            </a:r>
            <a:br>
              <a:rPr lang="it-IT" altLang="ja-JP" sz="2400" b="1" smtClean="0">
                <a:latin typeface="Comic Sans MS" pitchFamily="66" charset="0"/>
              </a:rPr>
            </a:br>
            <a:r>
              <a:rPr lang="it-IT" altLang="ja-JP" sz="2400" b="1" smtClean="0">
                <a:latin typeface="Comic Sans MS" pitchFamily="66" charset="0"/>
              </a:rPr>
              <a:t/>
            </a:r>
            <a:br>
              <a:rPr lang="it-IT" altLang="ja-JP" sz="2400" b="1" smtClean="0">
                <a:latin typeface="Comic Sans MS" pitchFamily="66" charset="0"/>
              </a:rPr>
            </a:br>
            <a:r>
              <a:rPr lang="it-IT" altLang="ja-JP" sz="1400" b="1" smtClean="0">
                <a:solidFill>
                  <a:schemeClr val="bg1"/>
                </a:solidFill>
                <a:latin typeface="Comic Sans MS" pitchFamily="66" charset="0"/>
              </a:rPr>
              <a:t>____________________________________________________________</a:t>
            </a:r>
            <a:br>
              <a:rPr lang="it-IT" altLang="ja-JP" sz="1400" b="1" smtClean="0">
                <a:solidFill>
                  <a:schemeClr val="bg1"/>
                </a:solidFill>
                <a:latin typeface="Comic Sans MS" pitchFamily="66" charset="0"/>
              </a:rPr>
            </a:br>
            <a:r>
              <a:rPr lang="it-IT" altLang="ja-JP" sz="1400" b="1" smtClean="0">
                <a:solidFill>
                  <a:schemeClr val="bg1"/>
                </a:solidFill>
                <a:latin typeface="Comic Sans MS" pitchFamily="66" charset="0"/>
              </a:rPr>
              <a:t> </a:t>
            </a:r>
            <a:br>
              <a:rPr lang="it-IT" altLang="ja-JP" sz="1400" b="1" smtClean="0">
                <a:solidFill>
                  <a:schemeClr val="bg1"/>
                </a:solidFill>
                <a:latin typeface="Comic Sans MS" pitchFamily="66" charset="0"/>
              </a:rPr>
            </a:br>
            <a:r>
              <a:rPr lang="it-IT" altLang="ja-JP" sz="1400" b="1" smtClean="0">
                <a:solidFill>
                  <a:schemeClr val="bg1"/>
                </a:solidFill>
                <a:latin typeface="Comic Sans MS" pitchFamily="66" charset="0"/>
              </a:rPr>
              <a:t/>
            </a:r>
            <a:br>
              <a:rPr lang="it-IT" altLang="ja-JP" sz="1400" b="1" smtClean="0">
                <a:solidFill>
                  <a:schemeClr val="bg1"/>
                </a:solidFill>
                <a:latin typeface="Comic Sans MS" pitchFamily="66" charset="0"/>
              </a:rPr>
            </a:br>
            <a:r>
              <a:rPr lang="it-IT" altLang="ja-JP" sz="3600" b="1" smtClean="0">
                <a:solidFill>
                  <a:srgbClr val="941651"/>
                </a:solidFill>
                <a:latin typeface="Comic Sans MS" pitchFamily="66" charset="0"/>
              </a:rPr>
              <a:t>TEOLOGIA</a:t>
            </a:r>
            <a:r>
              <a:rPr lang="it-IT" altLang="ja-JP" sz="3200" b="1" smtClean="0">
                <a:solidFill>
                  <a:srgbClr val="941651"/>
                </a:solidFill>
                <a:latin typeface="Comic Sans MS" pitchFamily="66" charset="0"/>
              </a:rPr>
              <a:t> </a:t>
            </a:r>
            <a:r>
              <a:rPr lang="it-IT" altLang="ja-JP" sz="3600" b="1" smtClean="0">
                <a:solidFill>
                  <a:srgbClr val="941651"/>
                </a:solidFill>
                <a:latin typeface="Comic Sans MS" pitchFamily="66" charset="0"/>
              </a:rPr>
              <a:t>FILOSOFICA</a:t>
            </a:r>
            <a:r>
              <a:rPr lang="it-IT" altLang="ja-JP" sz="2000" b="1" smtClean="0">
                <a:solidFill>
                  <a:srgbClr val="941651"/>
                </a:solidFill>
                <a:latin typeface="Comic Sans MS" pitchFamily="66" charset="0"/>
              </a:rPr>
              <a:t> </a:t>
            </a:r>
            <a:br>
              <a:rPr lang="it-IT" altLang="ja-JP" sz="2000" b="1" smtClean="0">
                <a:solidFill>
                  <a:srgbClr val="941651"/>
                </a:solidFill>
                <a:latin typeface="Comic Sans MS" pitchFamily="66" charset="0"/>
              </a:rPr>
            </a:br>
            <a:r>
              <a:rPr lang="it-IT" altLang="ja-JP" sz="2000" b="1" smtClean="0">
                <a:solidFill>
                  <a:srgbClr val="941651"/>
                </a:solidFill>
                <a:latin typeface="Comic Sans MS" pitchFamily="66" charset="0"/>
              </a:rPr>
              <a:t/>
            </a:r>
            <a:br>
              <a:rPr lang="it-IT" altLang="ja-JP" sz="2000" b="1" smtClean="0">
                <a:solidFill>
                  <a:srgbClr val="941651"/>
                </a:solidFill>
                <a:latin typeface="Comic Sans MS" pitchFamily="66" charset="0"/>
              </a:rPr>
            </a:br>
            <a:r>
              <a:rPr lang="it-IT" altLang="ja-JP" sz="1800" b="1" smtClean="0">
                <a:solidFill>
                  <a:srgbClr val="941651"/>
                </a:solidFill>
                <a:latin typeface="Comic Sans MS" pitchFamily="66" charset="0"/>
              </a:rPr>
              <a:t> </a:t>
            </a:r>
            <a:r>
              <a:rPr lang="it-IT" altLang="ja-JP" sz="1800" smtClean="0">
                <a:solidFill>
                  <a:srgbClr val="941651"/>
                </a:solidFill>
                <a:latin typeface="Comic Sans MS" pitchFamily="66" charset="0"/>
              </a:rPr>
              <a:t/>
            </a:r>
            <a:br>
              <a:rPr lang="it-IT" altLang="ja-JP" sz="1800" smtClean="0">
                <a:solidFill>
                  <a:srgbClr val="941651"/>
                </a:solidFill>
                <a:latin typeface="Comic Sans MS" pitchFamily="66" charset="0"/>
              </a:rPr>
            </a:br>
            <a:r>
              <a:rPr lang="it-IT" altLang="ja-JP" sz="1800" smtClean="0">
                <a:solidFill>
                  <a:srgbClr val="941651"/>
                </a:solidFill>
                <a:latin typeface="Comic Sans MS" pitchFamily="66" charset="0"/>
              </a:rPr>
              <a:t/>
            </a:r>
            <a:br>
              <a:rPr lang="it-IT" altLang="ja-JP" sz="1800" smtClean="0">
                <a:solidFill>
                  <a:srgbClr val="941651"/>
                </a:solidFill>
                <a:latin typeface="Comic Sans MS" pitchFamily="66" charset="0"/>
              </a:rPr>
            </a:br>
            <a:r>
              <a:rPr lang="it-IT" altLang="ja-JP" sz="2000" b="1" smtClean="0">
                <a:solidFill>
                  <a:srgbClr val="941651"/>
                </a:solidFill>
                <a:latin typeface="Comic Sans MS" pitchFamily="66" charset="0"/>
              </a:rPr>
              <a:t>III anno IT</a:t>
            </a:r>
            <a:r>
              <a:rPr lang="it-IT" altLang="ja-JP" sz="2000" smtClean="0">
                <a:solidFill>
                  <a:srgbClr val="941651"/>
                </a:solidFill>
                <a:latin typeface="Comic Sans MS" pitchFamily="66" charset="0"/>
              </a:rPr>
              <a:t> </a:t>
            </a:r>
            <a:r>
              <a:rPr lang="it-IT" altLang="ja-JP" sz="1800" smtClean="0">
                <a:solidFill>
                  <a:srgbClr val="941651"/>
                </a:solidFill>
                <a:latin typeface="Comic Sans MS" pitchFamily="66" charset="0"/>
              </a:rPr>
              <a:t/>
            </a:r>
            <a:br>
              <a:rPr lang="it-IT" altLang="ja-JP" sz="1800" smtClean="0">
                <a:solidFill>
                  <a:srgbClr val="941651"/>
                </a:solidFill>
                <a:latin typeface="Comic Sans MS" pitchFamily="66" charset="0"/>
              </a:rPr>
            </a:br>
            <a:r>
              <a:rPr lang="it-IT" altLang="ja-JP" sz="1600" smtClean="0">
                <a:solidFill>
                  <a:srgbClr val="941651"/>
                </a:solidFill>
                <a:latin typeface="Comic Sans MS" pitchFamily="66" charset="0"/>
              </a:rPr>
              <a:t/>
            </a:r>
            <a:br>
              <a:rPr lang="it-IT" altLang="ja-JP" sz="1600" smtClean="0">
                <a:solidFill>
                  <a:srgbClr val="941651"/>
                </a:solidFill>
                <a:latin typeface="Comic Sans MS" pitchFamily="66" charset="0"/>
              </a:rPr>
            </a:br>
            <a:r>
              <a:rPr lang="it-IT" altLang="ja-JP" sz="1600" b="1" smtClean="0">
                <a:solidFill>
                  <a:schemeClr val="bg1"/>
                </a:solidFill>
                <a:latin typeface="Comic Sans MS" pitchFamily="66" charset="0"/>
              </a:rPr>
              <a:t>____________________________________________________</a:t>
            </a:r>
            <a:r>
              <a:rPr lang="it-IT" altLang="ja-JP" sz="1600" smtClean="0">
                <a:solidFill>
                  <a:schemeClr val="bg1"/>
                </a:solidFill>
                <a:latin typeface="Comic Sans MS" pitchFamily="66" charset="0"/>
              </a:rPr>
              <a:t/>
            </a:r>
            <a:br>
              <a:rPr lang="it-IT" altLang="ja-JP" sz="1600" smtClean="0">
                <a:solidFill>
                  <a:schemeClr val="bg1"/>
                </a:solidFill>
                <a:latin typeface="Comic Sans MS" pitchFamily="66" charset="0"/>
              </a:rPr>
            </a:br>
            <a:r>
              <a:rPr lang="it-IT" altLang="ja-JP" sz="1600" smtClean="0">
                <a:latin typeface="Comic Sans MS" pitchFamily="66" charset="0"/>
              </a:rPr>
              <a:t/>
            </a:r>
            <a:br>
              <a:rPr lang="it-IT" altLang="ja-JP" sz="1600" smtClean="0">
                <a:latin typeface="Comic Sans MS" pitchFamily="66" charset="0"/>
              </a:rPr>
            </a:br>
            <a:r>
              <a:rPr lang="it-IT" altLang="ja-JP" sz="2400" b="1" i="1" smtClean="0">
                <a:solidFill>
                  <a:schemeClr val="bg1"/>
                </a:solidFill>
                <a:latin typeface="Comic Sans MS" pitchFamily="66" charset="0"/>
              </a:rPr>
              <a:t>Maria Antonietta Spinosa</a:t>
            </a:r>
            <a:endParaRPr lang="it-IT" altLang="it-IT" sz="2400" b="1" i="1" smtClean="0">
              <a:solidFill>
                <a:schemeClr val="bg1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06362"/>
          </a:xfrm>
        </p:spPr>
        <p:txBody>
          <a:bodyPr/>
          <a:lstStyle/>
          <a:p>
            <a:pPr eaLnBrk="1" hangingPunct="1"/>
            <a:endParaRPr lang="it-IT" sz="4000" smtClean="0"/>
          </a:p>
        </p:txBody>
      </p:sp>
      <p:sp>
        <p:nvSpPr>
          <p:cNvPr id="9625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457200"/>
            <a:ext cx="8458200" cy="62484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it-IT" altLang="it-IT" sz="2400" b="1" smtClean="0">
                <a:solidFill>
                  <a:srgbClr val="00FFFF"/>
                </a:solidFill>
                <a:latin typeface="Comic Sans MS" pitchFamily="66" charset="0"/>
              </a:rPr>
              <a:t>3. </a:t>
            </a:r>
            <a:r>
              <a:rPr lang="it-IT" altLang="it-IT" sz="2400" b="1" smtClean="0">
                <a:latin typeface="Comic Sans MS" pitchFamily="66" charset="0"/>
              </a:rPr>
              <a:t>FIGURE del MISTERO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it-IT" altLang="it-IT" sz="2000" smtClean="0">
                <a:solidFill>
                  <a:schemeClr val="bg1"/>
                </a:solidFill>
                <a:latin typeface="Comic Sans MS" pitchFamily="66" charset="0"/>
              </a:rPr>
              <a:t>a)</a:t>
            </a:r>
            <a:r>
              <a:rPr lang="it-IT" altLang="it-IT" sz="2400" smtClean="0">
                <a:solidFill>
                  <a:schemeClr val="bg1"/>
                </a:solidFill>
                <a:latin typeface="Comic Sans MS" pitchFamily="66" charset="0"/>
              </a:rPr>
              <a:t> </a:t>
            </a:r>
            <a:r>
              <a:rPr lang="it-IT" altLang="it-IT" sz="2000" smtClean="0">
                <a:solidFill>
                  <a:schemeClr val="bg1"/>
                </a:solidFill>
                <a:latin typeface="Comic Sans MS" pitchFamily="66" charset="0"/>
              </a:rPr>
              <a:t>al</a:t>
            </a:r>
            <a:r>
              <a:rPr lang="it-IT" altLang="it-IT" sz="2400" smtClean="0">
                <a:solidFill>
                  <a:schemeClr val="bg1"/>
                </a:solidFill>
                <a:latin typeface="Comic Sans MS" pitchFamily="66" charset="0"/>
              </a:rPr>
              <a:t> </a:t>
            </a:r>
            <a:r>
              <a:rPr lang="it-IT" altLang="it-IT" sz="2000" smtClean="0">
                <a:solidFill>
                  <a:schemeClr val="bg1"/>
                </a:solidFill>
                <a:latin typeface="Comic Sans MS" pitchFamily="66" charset="0"/>
              </a:rPr>
              <a:t>negativo</a:t>
            </a:r>
            <a:r>
              <a:rPr lang="it-IT" altLang="it-IT" sz="2400" smtClean="0">
                <a:solidFill>
                  <a:schemeClr val="bg1"/>
                </a:solidFill>
                <a:latin typeface="Comic Sans MS" pitchFamily="66" charset="0"/>
              </a:rPr>
              <a:t>: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it-IT" altLang="it-IT" sz="2000" smtClean="0">
                <a:solidFill>
                  <a:srgbClr val="00FFFF"/>
                </a:solidFill>
                <a:latin typeface="Comic Sans MS" pitchFamily="66" charset="0"/>
              </a:rPr>
              <a:t>PLATONE-PLOTINO-FILONE-DAMASCIO </a:t>
            </a:r>
            <a:r>
              <a:rPr lang="it-IT" altLang="it-IT" sz="2000" smtClean="0">
                <a:solidFill>
                  <a:schemeClr val="bg1"/>
                </a:solidFill>
                <a:latin typeface="Comic Sans MS" pitchFamily="66" charset="0"/>
              </a:rPr>
              <a:t>ineffabilità dell</a:t>
            </a:r>
            <a:r>
              <a:rPr lang="ja-JP" altLang="it-IT" sz="2000" smtClean="0">
                <a:solidFill>
                  <a:schemeClr val="bg1"/>
                </a:solidFill>
              </a:rPr>
              <a:t>’</a:t>
            </a:r>
            <a:r>
              <a:rPr lang="it-IT" altLang="ja-JP" sz="2000" smtClean="0">
                <a:solidFill>
                  <a:schemeClr val="bg1"/>
                </a:solidFill>
                <a:latin typeface="Comic Sans MS" pitchFamily="66" charset="0"/>
              </a:rPr>
              <a:t>Uno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it-IT" altLang="it-IT" sz="2000" smtClean="0">
                <a:solidFill>
                  <a:schemeClr val="bg1"/>
                </a:solidFill>
                <a:latin typeface="Comic Sans MS" pitchFamily="66" charset="0"/>
              </a:rPr>
              <a:t>                (cfr. NO </a:t>
            </a:r>
            <a:r>
              <a:rPr lang="it-IT" altLang="it-IT" sz="2000" i="1" smtClean="0">
                <a:solidFill>
                  <a:schemeClr val="bg1"/>
                </a:solidFill>
                <a:latin typeface="Comic Sans MS" pitchFamily="66" charset="0"/>
              </a:rPr>
              <a:t>apophasis</a:t>
            </a:r>
            <a:r>
              <a:rPr lang="it-IT" altLang="it-IT" sz="2000" smtClean="0">
                <a:solidFill>
                  <a:schemeClr val="bg1"/>
                </a:solidFill>
                <a:latin typeface="Comic Sans MS" pitchFamily="66" charset="0"/>
              </a:rPr>
              <a:t>, SI </a:t>
            </a:r>
            <a:r>
              <a:rPr lang="it-IT" altLang="it-IT" sz="2000" i="1" smtClean="0">
                <a:solidFill>
                  <a:schemeClr val="bg1"/>
                </a:solidFill>
                <a:latin typeface="Comic Sans MS" pitchFamily="66" charset="0"/>
              </a:rPr>
              <a:t>aphairesis, </a:t>
            </a:r>
            <a:r>
              <a:rPr lang="it-IT" altLang="it-IT" sz="2000" smtClean="0">
                <a:solidFill>
                  <a:schemeClr val="bg1"/>
                </a:solidFill>
                <a:latin typeface="Comic Sans MS" pitchFamily="66" charset="0"/>
              </a:rPr>
              <a:t>superam)              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it-IT" altLang="it-IT" sz="2000" smtClean="0">
                <a:solidFill>
                  <a:srgbClr val="00FFFF"/>
                </a:solidFill>
                <a:latin typeface="Comic Sans MS" pitchFamily="66" charset="0"/>
              </a:rPr>
              <a:t>DIONIGI</a:t>
            </a:r>
            <a:r>
              <a:rPr lang="it-IT" altLang="it-IT" sz="2000" smtClean="0">
                <a:solidFill>
                  <a:schemeClr val="bg1"/>
                </a:solidFill>
                <a:latin typeface="Comic Sans MS" pitchFamily="66" charset="0"/>
              </a:rPr>
              <a:t> positività della negazione, per trascendenza (</a:t>
            </a:r>
            <a:r>
              <a:rPr lang="it-IT" altLang="it-IT" sz="2000" i="1" smtClean="0">
                <a:solidFill>
                  <a:schemeClr val="bg1"/>
                </a:solidFill>
                <a:latin typeface="Comic Sans MS" pitchFamily="66" charset="0"/>
              </a:rPr>
              <a:t>Hyper…</a:t>
            </a:r>
            <a:r>
              <a:rPr lang="it-IT" altLang="it-IT" sz="2000" smtClean="0">
                <a:solidFill>
                  <a:schemeClr val="bg1"/>
                </a:solidFill>
                <a:latin typeface="Comic Sans MS" pitchFamily="66" charset="0"/>
              </a:rPr>
              <a:t>)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it-IT" altLang="it-IT" sz="2000" smtClean="0">
                <a:solidFill>
                  <a:srgbClr val="00FFFF"/>
                </a:solidFill>
                <a:latin typeface="Comic Sans MS" pitchFamily="66" charset="0"/>
              </a:rPr>
              <a:t>TOMMASO</a:t>
            </a:r>
            <a:r>
              <a:rPr lang="it-IT" altLang="it-IT" sz="2000" smtClean="0">
                <a:solidFill>
                  <a:schemeClr val="bg1"/>
                </a:solidFill>
                <a:latin typeface="Comic Sans MS" pitchFamily="66" charset="0"/>
              </a:rPr>
              <a:t> il nome di Dio come </a:t>
            </a:r>
            <a:r>
              <a:rPr lang="it-IT" altLang="it-IT" sz="2000" i="1" smtClean="0">
                <a:solidFill>
                  <a:schemeClr val="bg1"/>
                </a:solidFill>
                <a:latin typeface="Comic Sans MS" pitchFamily="66" charset="0"/>
              </a:rPr>
              <a:t>Ipsum Esse Subsistens</a:t>
            </a:r>
            <a:r>
              <a:rPr lang="it-IT" altLang="it-IT" sz="1800" i="1" smtClean="0">
                <a:solidFill>
                  <a:schemeClr val="bg1"/>
                </a:solidFill>
                <a:latin typeface="Comic Sans MS" pitchFamily="66" charset="0"/>
              </a:rPr>
              <a:t>;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it-IT" altLang="it-IT" sz="1800" smtClean="0">
                <a:solidFill>
                  <a:schemeClr val="bg1"/>
                </a:solidFill>
                <a:latin typeface="Comic Sans MS" pitchFamily="66" charset="0"/>
              </a:rPr>
              <a:t>unirsi a Dio </a:t>
            </a:r>
            <a:r>
              <a:rPr lang="it-IT" altLang="it-IT" sz="1800" i="1" smtClean="0">
                <a:solidFill>
                  <a:schemeClr val="bg1"/>
                </a:solidFill>
                <a:latin typeface="Comic Sans MS" pitchFamily="66" charset="0"/>
              </a:rPr>
              <a:t>come</a:t>
            </a:r>
            <a:r>
              <a:rPr lang="it-IT" altLang="it-IT" sz="1800" smtClean="0">
                <a:solidFill>
                  <a:schemeClr val="bg1"/>
                </a:solidFill>
                <a:latin typeface="Comic Sans MS" pitchFamily="66" charset="0"/>
              </a:rPr>
              <a:t> sconosciuto, ma anche </a:t>
            </a:r>
            <a:r>
              <a:rPr lang="it-IT" altLang="it-IT" sz="1800" i="1" smtClean="0">
                <a:solidFill>
                  <a:schemeClr val="bg1"/>
                </a:solidFill>
                <a:latin typeface="Comic Sans MS" pitchFamily="66" charset="0"/>
              </a:rPr>
              <a:t>in quanto</a:t>
            </a:r>
            <a:r>
              <a:rPr lang="it-IT" altLang="it-IT" sz="1800" smtClean="0">
                <a:solidFill>
                  <a:schemeClr val="bg1"/>
                </a:solidFill>
                <a:latin typeface="Comic Sans MS" pitchFamily="66" charset="0"/>
              </a:rPr>
              <a:t> sconosciuto e Straniero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it-IT" altLang="it-IT" sz="2000" smtClean="0">
                <a:solidFill>
                  <a:schemeClr val="bg1"/>
                </a:solidFill>
                <a:latin typeface="Comic Sans MS" pitchFamily="66" charset="0"/>
              </a:rPr>
              <a:t>b) al positivo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it-IT" altLang="it-IT" sz="2000" smtClean="0">
                <a:solidFill>
                  <a:srgbClr val="00FFFF"/>
                </a:solidFill>
                <a:latin typeface="Comic Sans MS" pitchFamily="66" charset="0"/>
              </a:rPr>
              <a:t>SCHELLING </a:t>
            </a:r>
            <a:r>
              <a:rPr lang="it-IT" altLang="it-IT" sz="2000" smtClean="0">
                <a:solidFill>
                  <a:schemeClr val="bg1"/>
                </a:solidFill>
                <a:latin typeface="Comic Sans MS" pitchFamily="66" charset="0"/>
              </a:rPr>
              <a:t>si avvale della </a:t>
            </a:r>
            <a:r>
              <a:rPr lang="it-IT" altLang="it-IT" sz="2000" i="1" smtClean="0">
                <a:solidFill>
                  <a:schemeClr val="bg1"/>
                </a:solidFill>
                <a:latin typeface="Comic Sans MS" pitchFamily="66" charset="0"/>
              </a:rPr>
              <a:t>tautegoricità</a:t>
            </a:r>
            <a:r>
              <a:rPr lang="it-IT" altLang="it-IT" sz="2000" smtClean="0">
                <a:solidFill>
                  <a:schemeClr val="bg1"/>
                </a:solidFill>
                <a:latin typeface="Comic Sans MS" pitchFamily="66" charset="0"/>
              </a:rPr>
              <a:t> del simbolo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it-IT" altLang="it-IT" sz="2000" smtClean="0">
                <a:solidFill>
                  <a:srgbClr val="00FFFF"/>
                </a:solidFill>
                <a:latin typeface="Comic Sans MS" pitchFamily="66" charset="0"/>
              </a:rPr>
              <a:t>JUNGEL il </a:t>
            </a:r>
            <a:r>
              <a:rPr lang="it-IT" altLang="it-IT" sz="2000" smtClean="0">
                <a:solidFill>
                  <a:schemeClr val="bg1"/>
                </a:solidFill>
                <a:latin typeface="Comic Sans MS" pitchFamily="66" charset="0"/>
              </a:rPr>
              <a:t>m. sollecita la parola a non onto-teologizzare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it-IT" altLang="it-IT" sz="2400" b="1" smtClean="0">
                <a:solidFill>
                  <a:srgbClr val="00FFFF"/>
                </a:solidFill>
                <a:latin typeface="Comic Sans MS" pitchFamily="66" charset="0"/>
              </a:rPr>
              <a:t>4. TRATTI del MISTERO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it-IT" altLang="it-IT" sz="2000" smtClean="0">
                <a:solidFill>
                  <a:srgbClr val="00FFFF"/>
                </a:solidFill>
                <a:latin typeface="Comic Sans MS" pitchFamily="66" charset="0"/>
              </a:rPr>
              <a:t>WEISCHEDEL</a:t>
            </a:r>
            <a:r>
              <a:rPr lang="it-IT" altLang="it-IT" sz="2000" smtClean="0">
                <a:solidFill>
                  <a:schemeClr val="bg1"/>
                </a:solidFill>
                <a:latin typeface="Comic Sans MS" pitchFamily="66" charset="0"/>
              </a:rPr>
              <a:t>: 8 aspetti es.: Inspiegabile-insondabile-inquietante-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it-IT" altLang="it-IT" sz="2000" smtClean="0">
                <a:solidFill>
                  <a:schemeClr val="bg1"/>
                </a:solidFill>
                <a:latin typeface="Comic Sans MS" pitchFamily="66" charset="0"/>
              </a:rPr>
              <a:t>- Connette: evidente e inattingibile;( </a:t>
            </a:r>
            <a:r>
              <a:rPr lang="ja-JP" altLang="it-IT" sz="2000" smtClean="0">
                <a:solidFill>
                  <a:schemeClr val="bg1"/>
                </a:solidFill>
              </a:rPr>
              <a:t>“</a:t>
            </a:r>
            <a:r>
              <a:rPr lang="it-IT" altLang="ja-JP" sz="2000" smtClean="0">
                <a:solidFill>
                  <a:schemeClr val="bg1"/>
                </a:solidFill>
                <a:latin typeface="Comic Sans MS" pitchFamily="66" charset="0"/>
              </a:rPr>
              <a:t>fondamento abissale</a:t>
            </a:r>
            <a:r>
              <a:rPr lang="ja-JP" altLang="it-IT" sz="2000" smtClean="0">
                <a:solidFill>
                  <a:schemeClr val="bg1"/>
                </a:solidFill>
              </a:rPr>
              <a:t>”</a:t>
            </a:r>
            <a:r>
              <a:rPr lang="it-IT" altLang="ja-JP" sz="2000" smtClean="0">
                <a:solidFill>
                  <a:schemeClr val="bg1"/>
                </a:solidFill>
                <a:latin typeface="Comic Sans MS" pitchFamily="66" charset="0"/>
              </a:rPr>
              <a:t>)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it-IT" altLang="it-IT" sz="2000" smtClean="0">
                <a:solidFill>
                  <a:schemeClr val="bg1"/>
                </a:solidFill>
                <a:latin typeface="Comic Sans MS" pitchFamily="66" charset="0"/>
              </a:rPr>
              <a:t> svela e rivela/in-afferrabile ma com-prensibile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it-IT" altLang="it-IT" sz="2000" smtClean="0">
                <a:solidFill>
                  <a:schemeClr val="bg1"/>
                </a:solidFill>
                <a:latin typeface="Comic Sans MS" pitchFamily="66" charset="0"/>
              </a:rPr>
              <a:t>- Differenzia: </a:t>
            </a:r>
            <a:r>
              <a:rPr lang="it-IT" altLang="it-IT" sz="2000" i="1" smtClean="0">
                <a:solidFill>
                  <a:schemeClr val="bg1"/>
                </a:solidFill>
                <a:latin typeface="Comic Sans MS" pitchFamily="66" charset="0"/>
              </a:rPr>
              <a:t>nichtiges</a:t>
            </a:r>
            <a:r>
              <a:rPr lang="it-IT" altLang="it-IT" sz="2000" smtClean="0">
                <a:solidFill>
                  <a:schemeClr val="bg1"/>
                </a:solidFill>
                <a:latin typeface="Comic Sans MS" pitchFamily="66" charset="0"/>
              </a:rPr>
              <a:t> </a:t>
            </a:r>
            <a:r>
              <a:rPr lang="it-IT" altLang="it-IT" sz="2000" i="1" smtClean="0">
                <a:solidFill>
                  <a:schemeClr val="bg1"/>
                </a:solidFill>
                <a:latin typeface="Comic Sans MS" pitchFamily="66" charset="0"/>
              </a:rPr>
              <a:t>nichts(=ni-ente)/nichtendes</a:t>
            </a:r>
            <a:r>
              <a:rPr lang="it-IT" altLang="it-IT" sz="2000" smtClean="0">
                <a:solidFill>
                  <a:schemeClr val="bg1"/>
                </a:solidFill>
                <a:latin typeface="Comic Sans MS" pitchFamily="66" charset="0"/>
              </a:rPr>
              <a:t> </a:t>
            </a:r>
            <a:r>
              <a:rPr lang="it-IT" altLang="it-IT" sz="2000" i="1" smtClean="0">
                <a:solidFill>
                  <a:schemeClr val="bg1"/>
                </a:solidFill>
                <a:latin typeface="Comic Sans MS" pitchFamily="66" charset="0"/>
              </a:rPr>
              <a:t>nichts(=nulla)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it-IT" altLang="it-IT" sz="2000" smtClean="0">
                <a:solidFill>
                  <a:schemeClr val="bg1"/>
                </a:solidFill>
                <a:latin typeface="Comic Sans MS" pitchFamily="66" charset="0"/>
              </a:rPr>
              <a:t>*È un prendersi cura di Dio, come lasciar essere, abban-dono</a:t>
            </a:r>
            <a:r>
              <a:rPr lang="it-IT" altLang="it-IT" sz="2400" smtClean="0">
                <a:solidFill>
                  <a:schemeClr val="bg1"/>
                </a:solidFill>
                <a:latin typeface="Comic Sans MS" pitchFamily="66" charset="0"/>
              </a:rPr>
              <a:t>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it-IT" altLang="it-IT" sz="2000" smtClean="0">
              <a:solidFill>
                <a:srgbClr val="00FFFF"/>
              </a:solidFill>
              <a:latin typeface="Comic Sans MS" pitchFamily="66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it-IT" altLang="it-IT" sz="2000" smtClean="0">
              <a:solidFill>
                <a:schemeClr val="bg1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06362"/>
          </a:xfrm>
        </p:spPr>
        <p:txBody>
          <a:bodyPr/>
          <a:lstStyle/>
          <a:p>
            <a:pPr eaLnBrk="1" hangingPunct="1"/>
            <a:endParaRPr lang="it-IT" sz="4000" smtClean="0"/>
          </a:p>
        </p:txBody>
      </p:sp>
      <p:sp>
        <p:nvSpPr>
          <p:cNvPr id="9728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" y="152400"/>
            <a:ext cx="8915400" cy="6629400"/>
          </a:xfrm>
        </p:spPr>
        <p:txBody>
          <a:bodyPr/>
          <a:lstStyle/>
          <a:p>
            <a:pPr marL="0" indent="0" eaLnBrk="1" hangingPunct="1">
              <a:buFontTx/>
              <a:buNone/>
            </a:pPr>
            <a:endParaRPr lang="it-IT" altLang="it-IT" sz="2400" i="1" smtClean="0">
              <a:solidFill>
                <a:srgbClr val="FFFF00"/>
              </a:solidFill>
              <a:latin typeface="Comic Sans MS" pitchFamily="66" charset="0"/>
            </a:endParaRPr>
          </a:p>
          <a:p>
            <a:pPr marL="0" indent="0" eaLnBrk="1" hangingPunct="1">
              <a:buFontTx/>
              <a:buNone/>
            </a:pPr>
            <a:r>
              <a:rPr lang="it-IT" altLang="it-IT" sz="2400" i="1" smtClean="0">
                <a:solidFill>
                  <a:srgbClr val="FFFF00"/>
                </a:solidFill>
                <a:latin typeface="Comic Sans MS" pitchFamily="66" charset="0"/>
              </a:rPr>
              <a:t>- Dice</a:t>
            </a:r>
            <a:r>
              <a:rPr lang="it-IT" altLang="it-IT" sz="2400" smtClean="0">
                <a:solidFill>
                  <a:schemeClr val="bg1"/>
                </a:solidFill>
                <a:latin typeface="Comic Sans MS" pitchFamily="66" charset="0"/>
              </a:rPr>
              <a:t> </a:t>
            </a:r>
            <a:r>
              <a:rPr lang="it-IT" altLang="it-IT" sz="2400" smtClean="0">
                <a:solidFill>
                  <a:srgbClr val="00FFFF"/>
                </a:solidFill>
                <a:latin typeface="Comic Sans MS" pitchFamily="66" charset="0"/>
              </a:rPr>
              <a:t>radicale </a:t>
            </a:r>
            <a:r>
              <a:rPr lang="it-IT" altLang="it-IT" sz="2400" b="1" smtClean="0">
                <a:solidFill>
                  <a:srgbClr val="00FFFF"/>
                </a:solidFill>
                <a:latin typeface="Comic Sans MS" pitchFamily="66" charset="0"/>
              </a:rPr>
              <a:t>Alterità</a:t>
            </a:r>
          </a:p>
          <a:p>
            <a:pPr marL="0" indent="0" eaLnBrk="1" hangingPunct="1">
              <a:buFontTx/>
              <a:buNone/>
            </a:pPr>
            <a:r>
              <a:rPr lang="it-IT" altLang="it-IT" sz="2400" smtClean="0">
                <a:solidFill>
                  <a:schemeClr val="bg1"/>
                </a:solidFill>
                <a:latin typeface="Comic Sans MS" pitchFamily="66" charset="0"/>
              </a:rPr>
              <a:t> </a:t>
            </a:r>
            <a:r>
              <a:rPr lang="it-IT" altLang="it-IT" sz="2000" smtClean="0">
                <a:solidFill>
                  <a:schemeClr val="bg1"/>
                </a:solidFill>
                <a:latin typeface="Comic Sans MS" pitchFamily="66" charset="0"/>
              </a:rPr>
              <a:t>di una Verità decentrata-eccentrica; </a:t>
            </a:r>
          </a:p>
          <a:p>
            <a:pPr marL="0" indent="0" eaLnBrk="1" hangingPunct="1">
              <a:buFontTx/>
              <a:buNone/>
            </a:pPr>
            <a:r>
              <a:rPr lang="it-IT" altLang="it-IT" sz="2000" smtClean="0">
                <a:solidFill>
                  <a:schemeClr val="bg1"/>
                </a:solidFill>
                <a:latin typeface="Comic Sans MS" pitchFamily="66" charset="0"/>
              </a:rPr>
              <a:t>non muove da impossibilità dell</a:t>
            </a:r>
            <a:r>
              <a:rPr lang="ja-JP" altLang="it-IT" sz="2000" smtClean="0">
                <a:solidFill>
                  <a:schemeClr val="bg1"/>
                </a:solidFill>
              </a:rPr>
              <a:t>’</a:t>
            </a:r>
            <a:r>
              <a:rPr lang="it-IT" altLang="ja-JP" sz="2000" smtClean="0">
                <a:solidFill>
                  <a:schemeClr val="bg1"/>
                </a:solidFill>
                <a:latin typeface="Comic Sans MS" pitchFamily="66" charset="0"/>
              </a:rPr>
              <a:t> intelletto umano, </a:t>
            </a:r>
          </a:p>
          <a:p>
            <a:pPr marL="0" indent="0" eaLnBrk="1" hangingPunct="1">
              <a:buFontTx/>
              <a:buNone/>
            </a:pPr>
            <a:r>
              <a:rPr lang="it-IT" altLang="it-IT" sz="2000" smtClean="0">
                <a:solidFill>
                  <a:schemeClr val="bg1"/>
                </a:solidFill>
                <a:latin typeface="Comic Sans MS" pitchFamily="66" charset="0"/>
              </a:rPr>
              <a:t>ma dalla capacità </a:t>
            </a:r>
            <a:r>
              <a:rPr lang="it-IT" altLang="it-IT" sz="2000" i="1" smtClean="0">
                <a:solidFill>
                  <a:schemeClr val="bg1"/>
                </a:solidFill>
                <a:latin typeface="Comic Sans MS" pitchFamily="66" charset="0"/>
              </a:rPr>
              <a:t>mistagogica</a:t>
            </a:r>
            <a:r>
              <a:rPr lang="it-IT" altLang="it-IT" sz="2000" smtClean="0">
                <a:solidFill>
                  <a:schemeClr val="bg1"/>
                </a:solidFill>
                <a:latin typeface="Comic Sans MS" pitchFamily="66" charset="0"/>
              </a:rPr>
              <a:t> dello stesso che,</a:t>
            </a:r>
          </a:p>
          <a:p>
            <a:pPr marL="0" indent="0" eaLnBrk="1" hangingPunct="1">
              <a:buFontTx/>
              <a:buNone/>
            </a:pPr>
            <a:r>
              <a:rPr lang="it-IT" altLang="it-IT" sz="2000" smtClean="0">
                <a:solidFill>
                  <a:schemeClr val="bg1"/>
                </a:solidFill>
                <a:latin typeface="Comic Sans MS" pitchFamily="66" charset="0"/>
              </a:rPr>
              <a:t>liberamente, abban-dona l</a:t>
            </a:r>
            <a:r>
              <a:rPr lang="ja-JP" altLang="it-IT" sz="2000" smtClean="0">
                <a:solidFill>
                  <a:schemeClr val="bg1"/>
                </a:solidFill>
              </a:rPr>
              <a:t>’</a:t>
            </a:r>
            <a:r>
              <a:rPr lang="it-IT" altLang="ja-JP" sz="2000" smtClean="0">
                <a:solidFill>
                  <a:schemeClr val="bg1"/>
                </a:solidFill>
                <a:latin typeface="Comic Sans MS" pitchFamily="66" charset="0"/>
              </a:rPr>
              <a:t> auto-referenzialità possessiva</a:t>
            </a:r>
          </a:p>
          <a:p>
            <a:pPr marL="0" indent="0" eaLnBrk="1" hangingPunct="1">
              <a:buFontTx/>
              <a:buNone/>
            </a:pPr>
            <a:r>
              <a:rPr lang="it-IT" altLang="it-IT" sz="2000" smtClean="0">
                <a:solidFill>
                  <a:schemeClr val="bg1"/>
                </a:solidFill>
                <a:latin typeface="Comic Sans MS" pitchFamily="66" charset="0"/>
              </a:rPr>
              <a:t>e abita l</a:t>
            </a:r>
            <a:r>
              <a:rPr lang="ja-JP" altLang="it-IT" sz="2000" smtClean="0">
                <a:solidFill>
                  <a:schemeClr val="bg1"/>
                </a:solidFill>
              </a:rPr>
              <a:t>’</a:t>
            </a:r>
            <a:r>
              <a:rPr lang="it-IT" altLang="ja-JP" sz="2000" smtClean="0">
                <a:solidFill>
                  <a:schemeClr val="bg1"/>
                </a:solidFill>
                <a:latin typeface="Comic Sans MS" pitchFamily="66" charset="0"/>
              </a:rPr>
              <a:t>orizzonte del </a:t>
            </a:r>
            <a:r>
              <a:rPr lang="ja-JP" altLang="it-IT" sz="2000" smtClean="0">
                <a:solidFill>
                  <a:schemeClr val="bg1"/>
                </a:solidFill>
              </a:rPr>
              <a:t>“</a:t>
            </a:r>
            <a:r>
              <a:rPr lang="it-IT" altLang="ja-JP" sz="2000" smtClean="0">
                <a:solidFill>
                  <a:schemeClr val="bg1"/>
                </a:solidFill>
                <a:latin typeface="Comic Sans MS" pitchFamily="66" charset="0"/>
              </a:rPr>
              <a:t>lasciar essere</a:t>
            </a:r>
            <a:r>
              <a:rPr lang="ja-JP" altLang="it-IT" sz="2000" smtClean="0">
                <a:solidFill>
                  <a:schemeClr val="bg1"/>
                </a:solidFill>
              </a:rPr>
              <a:t>”</a:t>
            </a:r>
            <a:endParaRPr lang="it-IT" altLang="ja-JP" sz="2000" smtClean="0">
              <a:solidFill>
                <a:schemeClr val="bg1"/>
              </a:solidFill>
            </a:endParaRPr>
          </a:p>
          <a:p>
            <a:pPr marL="0" indent="0" algn="just" eaLnBrk="1" hangingPunct="1">
              <a:buFontTx/>
              <a:buNone/>
            </a:pPr>
            <a:r>
              <a:rPr lang="it-IT" altLang="it-IT" sz="1600" smtClean="0">
                <a:solidFill>
                  <a:schemeClr val="bg1"/>
                </a:solidFill>
              </a:rPr>
              <a:t>     </a:t>
            </a:r>
            <a:r>
              <a:rPr lang="it-IT" altLang="it-IT" sz="1600" i="1" smtClean="0">
                <a:solidFill>
                  <a:schemeClr val="bg1"/>
                </a:solidFill>
              </a:rPr>
              <a:t>Dio non solo è, in assoluto, è… “di più”: esce dalla sua assolutezza, trascende la sua stessa trascendenza e si disloca, si abbassa, prende posizione, si prende cura, si mette in rapporto, insomma vive e ama: e perciò si muove e commuove (esiste e fa esistere a sua immagine; e la somiglianza che non è uguaglianza ha da esser vissuta come nudità…salvifica, p.35-50)</a:t>
            </a:r>
            <a:endParaRPr lang="it-IT" altLang="it-IT" sz="1600" i="1" smtClean="0">
              <a:solidFill>
                <a:srgbClr val="000000"/>
              </a:solidFill>
              <a:latin typeface="Comic Sans MS" pitchFamily="66" charset="0"/>
            </a:endParaRPr>
          </a:p>
          <a:p>
            <a:pPr marL="0" indent="0" eaLnBrk="1" hangingPunct="1">
              <a:buFontTx/>
              <a:buNone/>
            </a:pPr>
            <a:r>
              <a:rPr lang="it-IT" altLang="it-IT" sz="2000" i="1" smtClean="0">
                <a:solidFill>
                  <a:schemeClr val="bg1"/>
                </a:solidFill>
                <a:latin typeface="Comic Sans MS" pitchFamily="66" charset="0"/>
              </a:rPr>
              <a:t>- </a:t>
            </a:r>
            <a:r>
              <a:rPr lang="it-IT" altLang="it-IT" sz="2400" i="1" smtClean="0">
                <a:solidFill>
                  <a:srgbClr val="FFFF00"/>
                </a:solidFill>
                <a:latin typeface="Comic Sans MS" pitchFamily="66" charset="0"/>
              </a:rPr>
              <a:t>Esprime</a:t>
            </a:r>
            <a:r>
              <a:rPr lang="it-IT" altLang="it-IT" sz="2400" smtClean="0">
                <a:solidFill>
                  <a:schemeClr val="bg1"/>
                </a:solidFill>
                <a:latin typeface="Comic Sans MS" pitchFamily="66" charset="0"/>
              </a:rPr>
              <a:t> </a:t>
            </a:r>
            <a:r>
              <a:rPr lang="it-IT" altLang="it-IT" sz="2400" smtClean="0">
                <a:solidFill>
                  <a:srgbClr val="00FFFF"/>
                </a:solidFill>
                <a:latin typeface="Comic Sans MS" pitchFamily="66" charset="0"/>
              </a:rPr>
              <a:t>la responsabilità </a:t>
            </a:r>
            <a:r>
              <a:rPr lang="it-IT" altLang="it-IT" sz="2000" smtClean="0">
                <a:solidFill>
                  <a:schemeClr val="bg1"/>
                </a:solidFill>
                <a:latin typeface="Comic Sans MS" pitchFamily="66" charset="0"/>
              </a:rPr>
              <a:t>…</a:t>
            </a:r>
            <a:r>
              <a:rPr lang="it-IT" altLang="it-IT" sz="2000" smtClean="0">
                <a:solidFill>
                  <a:srgbClr val="000000"/>
                </a:solidFill>
                <a:latin typeface="Comic Sans MS" pitchFamily="66" charset="0"/>
              </a:rPr>
              <a:t>stare sulla “soglia”</a:t>
            </a:r>
            <a:endParaRPr lang="it-IT" altLang="ja-JP" sz="2000" smtClean="0">
              <a:solidFill>
                <a:schemeClr val="bg1"/>
              </a:solidFill>
              <a:latin typeface="Comic Sans MS" pitchFamily="66" charset="0"/>
            </a:endParaRPr>
          </a:p>
          <a:p>
            <a:pPr marL="0" indent="0" eaLnBrk="1" hangingPunct="1">
              <a:buFontTx/>
              <a:buNone/>
            </a:pPr>
            <a:r>
              <a:rPr lang="it-IT" altLang="it-IT" sz="2000" smtClean="0">
                <a:solidFill>
                  <a:schemeClr val="bg1"/>
                </a:solidFill>
                <a:latin typeface="Comic Sans MS" pitchFamily="66" charset="0"/>
              </a:rPr>
              <a:t>della nostra </a:t>
            </a:r>
            <a:r>
              <a:rPr lang="ja-JP" altLang="it-IT" sz="2000" smtClean="0">
                <a:solidFill>
                  <a:schemeClr val="bg1"/>
                </a:solidFill>
              </a:rPr>
              <a:t>“</a:t>
            </a:r>
            <a:r>
              <a:rPr lang="it-IT" altLang="ja-JP" sz="2000" smtClean="0">
                <a:solidFill>
                  <a:schemeClr val="bg1"/>
                </a:solidFill>
                <a:latin typeface="Comic Sans MS" pitchFamily="66" charset="0"/>
              </a:rPr>
              <a:t>libera appartenenza</a:t>
            </a:r>
            <a:r>
              <a:rPr lang="ja-JP" altLang="it-IT" sz="2000" i="1" smtClean="0">
                <a:solidFill>
                  <a:schemeClr val="bg1"/>
                </a:solidFill>
              </a:rPr>
              <a:t>”</a:t>
            </a:r>
            <a:r>
              <a:rPr lang="it-IT" altLang="ja-JP" sz="2000" smtClean="0">
                <a:solidFill>
                  <a:schemeClr val="bg1"/>
                </a:solidFill>
                <a:latin typeface="Comic Sans MS" pitchFamily="66" charset="0"/>
              </a:rPr>
              <a:t> ad una </a:t>
            </a:r>
            <a:r>
              <a:rPr lang="it-IT" altLang="ja-JP" sz="2000" i="1" smtClean="0">
                <a:solidFill>
                  <a:schemeClr val="bg1"/>
                </a:solidFill>
                <a:latin typeface="Comic Sans MS" pitchFamily="66" charset="0"/>
              </a:rPr>
              <a:t>origine indisponibile</a:t>
            </a:r>
          </a:p>
          <a:p>
            <a:pPr marL="0" indent="0" eaLnBrk="1" hangingPunct="1">
              <a:buFontTx/>
              <a:buNone/>
            </a:pPr>
            <a:r>
              <a:rPr lang="it-IT" altLang="it-IT" sz="2400" i="1" smtClean="0">
                <a:solidFill>
                  <a:schemeClr val="bg1"/>
                </a:solidFill>
                <a:latin typeface="Comic Sans MS" pitchFamily="66" charset="0"/>
              </a:rPr>
              <a:t>- </a:t>
            </a:r>
            <a:r>
              <a:rPr lang="it-IT" altLang="it-IT" sz="2400" i="1" smtClean="0">
                <a:solidFill>
                  <a:srgbClr val="FFFF00"/>
                </a:solidFill>
                <a:latin typeface="Comic Sans MS" pitchFamily="66" charset="0"/>
              </a:rPr>
              <a:t>Espone</a:t>
            </a:r>
            <a:r>
              <a:rPr lang="it-IT" altLang="it-IT" sz="2400" smtClean="0">
                <a:solidFill>
                  <a:schemeClr val="bg1"/>
                </a:solidFill>
                <a:latin typeface="Comic Sans MS" pitchFamily="66" charset="0"/>
              </a:rPr>
              <a:t> </a:t>
            </a:r>
            <a:r>
              <a:rPr lang="it-IT" altLang="it-IT" sz="2400" smtClean="0">
                <a:solidFill>
                  <a:srgbClr val="00FFFF"/>
                </a:solidFill>
                <a:latin typeface="Comic Sans MS" pitchFamily="66" charset="0"/>
              </a:rPr>
              <a:t>il carattere originariamente </a:t>
            </a:r>
            <a:r>
              <a:rPr lang="ja-JP" altLang="it-IT" sz="2400" smtClean="0">
                <a:solidFill>
                  <a:srgbClr val="00FFFF"/>
                </a:solidFill>
              </a:rPr>
              <a:t>“</a:t>
            </a:r>
            <a:r>
              <a:rPr lang="it-IT" altLang="ja-JP" sz="2400" smtClean="0">
                <a:solidFill>
                  <a:srgbClr val="00FFFF"/>
                </a:solidFill>
                <a:latin typeface="Comic Sans MS" pitchFamily="66" charset="0"/>
              </a:rPr>
              <a:t>donato</a:t>
            </a:r>
            <a:r>
              <a:rPr lang="ja-JP" altLang="it-IT" sz="2400" smtClean="0">
                <a:solidFill>
                  <a:schemeClr val="bg1"/>
                </a:solidFill>
              </a:rPr>
              <a:t>”</a:t>
            </a:r>
            <a:endParaRPr lang="it-IT" altLang="ja-JP" sz="2400" smtClean="0">
              <a:solidFill>
                <a:schemeClr val="bg1"/>
              </a:solidFill>
              <a:latin typeface="Comic Sans MS" pitchFamily="66" charset="0"/>
            </a:endParaRPr>
          </a:p>
          <a:p>
            <a:pPr marL="0" indent="0" eaLnBrk="1" hangingPunct="1">
              <a:buFontTx/>
              <a:buNone/>
            </a:pPr>
            <a:r>
              <a:rPr lang="it-IT" altLang="it-IT" sz="2000" smtClean="0">
                <a:solidFill>
                  <a:schemeClr val="bg1"/>
                </a:solidFill>
                <a:latin typeface="Comic Sans MS" pitchFamily="66" charset="0"/>
              </a:rPr>
              <a:t>    di ciascuna cosa e l</a:t>
            </a:r>
            <a:r>
              <a:rPr lang="ja-JP" altLang="it-IT" sz="2000" smtClean="0">
                <a:solidFill>
                  <a:schemeClr val="bg1"/>
                </a:solidFill>
              </a:rPr>
              <a:t>’</a:t>
            </a:r>
            <a:r>
              <a:rPr lang="it-IT" altLang="ja-JP" sz="2000" smtClean="0">
                <a:solidFill>
                  <a:schemeClr val="bg1"/>
                </a:solidFill>
                <a:latin typeface="Comic Sans MS" pitchFamily="66" charset="0"/>
              </a:rPr>
              <a:t>essere, noi, donati a noi stessi</a:t>
            </a:r>
          </a:p>
          <a:p>
            <a:pPr marL="0" indent="0" algn="ctr" eaLnBrk="1" hangingPunct="1">
              <a:buFontTx/>
              <a:buNone/>
            </a:pPr>
            <a:r>
              <a:rPr lang="it-IT" altLang="it-IT" sz="2000" smtClean="0">
                <a:solidFill>
                  <a:schemeClr val="bg1"/>
                </a:solidFill>
                <a:latin typeface="Comic Sans MS" pitchFamily="66" charset="0"/>
              </a:rPr>
              <a:t>Occorre perciò </a:t>
            </a:r>
            <a:r>
              <a:rPr lang="it-IT" altLang="it-IT" sz="2000" smtClean="0">
                <a:solidFill>
                  <a:srgbClr val="FFFF00"/>
                </a:solidFill>
                <a:latin typeface="Comic Sans MS" pitchFamily="66" charset="0"/>
              </a:rPr>
              <a:t>esplicitare e com-un-icare</a:t>
            </a:r>
            <a:r>
              <a:rPr lang="it-IT" altLang="it-IT" sz="2000" smtClean="0">
                <a:solidFill>
                  <a:schemeClr val="bg1"/>
                </a:solidFill>
                <a:latin typeface="Comic Sans MS" pitchFamily="66" charset="0"/>
              </a:rPr>
              <a:t> il Mistero… in qualche modo:</a:t>
            </a:r>
          </a:p>
          <a:p>
            <a:pPr marL="0" indent="0" algn="ctr" eaLnBrk="1" hangingPunct="1">
              <a:buFontTx/>
              <a:buNone/>
            </a:pPr>
            <a:r>
              <a:rPr lang="it-IT" altLang="it-IT" sz="2000" smtClean="0">
                <a:solidFill>
                  <a:schemeClr val="bg1"/>
                </a:solidFill>
                <a:latin typeface="Comic Sans MS" pitchFamily="66" charset="0"/>
              </a:rPr>
              <a:t>questo il senso autentico di </a:t>
            </a:r>
            <a:r>
              <a:rPr lang="ja-JP" altLang="it-IT" sz="2000" smtClean="0">
                <a:solidFill>
                  <a:schemeClr val="bg1"/>
                </a:solidFill>
              </a:rPr>
              <a:t>“</a:t>
            </a:r>
            <a:r>
              <a:rPr lang="it-IT" altLang="ja-JP" sz="2000" b="1" smtClean="0">
                <a:solidFill>
                  <a:srgbClr val="00FFFF"/>
                </a:solidFill>
                <a:latin typeface="Comic Sans MS" pitchFamily="66" charset="0"/>
              </a:rPr>
              <a:t>ad-orare</a:t>
            </a:r>
            <a:r>
              <a:rPr lang="ja-JP" altLang="it-IT" sz="2000" smtClean="0">
                <a:solidFill>
                  <a:schemeClr val="bg1"/>
                </a:solidFill>
              </a:rPr>
              <a:t>”</a:t>
            </a:r>
            <a:endParaRPr lang="it-IT" altLang="ja-JP" sz="2000" smtClean="0">
              <a:solidFill>
                <a:schemeClr val="bg1"/>
              </a:solidFill>
            </a:endParaRPr>
          </a:p>
          <a:p>
            <a:pPr marL="0" indent="0" eaLnBrk="1" hangingPunct="1">
              <a:buFontTx/>
              <a:buNone/>
            </a:pPr>
            <a:r>
              <a:rPr lang="it-IT" altLang="it-IT" sz="2400" smtClean="0">
                <a:solidFill>
                  <a:schemeClr val="bg1"/>
                </a:solidFill>
                <a:latin typeface="Comic Sans MS" pitchFamily="66" charset="0"/>
              </a:rPr>
              <a:t> </a:t>
            </a:r>
          </a:p>
          <a:p>
            <a:pPr marL="0" indent="0" eaLnBrk="1" hangingPunct="1">
              <a:buFontTx/>
              <a:buNone/>
            </a:pPr>
            <a:endParaRPr lang="it-IT" altLang="it-IT" sz="2400" smtClean="0">
              <a:solidFill>
                <a:schemeClr val="bg1"/>
              </a:solidFill>
              <a:latin typeface="Comic Sans MS" pitchFamily="66" charset="0"/>
            </a:endParaRPr>
          </a:p>
          <a:p>
            <a:pPr marL="0" indent="0" eaLnBrk="1" hangingPunct="1">
              <a:buFontTx/>
              <a:buNone/>
            </a:pPr>
            <a:endParaRPr lang="it-IT" altLang="it-IT" sz="2400" smtClean="0">
              <a:solidFill>
                <a:schemeClr val="bg1"/>
              </a:solidFill>
              <a:latin typeface="Comic Sans MS" pitchFamily="66" charset="0"/>
            </a:endParaRPr>
          </a:p>
          <a:p>
            <a:pPr marL="0" indent="0" eaLnBrk="1" hangingPunct="1">
              <a:buFontTx/>
              <a:buNone/>
            </a:pPr>
            <a:endParaRPr lang="it-IT" altLang="it-IT" sz="2400" smtClean="0">
              <a:solidFill>
                <a:schemeClr val="bg1"/>
              </a:solidFill>
              <a:latin typeface="Comic Sans MS" pitchFamily="66" charset="0"/>
            </a:endParaRPr>
          </a:p>
          <a:p>
            <a:pPr marL="0" indent="0" eaLnBrk="1" hangingPunct="1">
              <a:buFontTx/>
              <a:buNone/>
            </a:pPr>
            <a:endParaRPr lang="it-IT" altLang="it-IT" sz="2000" smtClean="0">
              <a:solidFill>
                <a:schemeClr val="bg1"/>
              </a:solidFill>
              <a:latin typeface="Comic Sans MS" pitchFamily="66" charset="0"/>
            </a:endParaRPr>
          </a:p>
          <a:p>
            <a:pPr marL="0" indent="0" eaLnBrk="1" hangingPunct="1"/>
            <a:endParaRPr lang="it-IT" altLang="it-IT" sz="2400" smtClean="0">
              <a:solidFill>
                <a:schemeClr val="bg1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5" name="Titolo 1"/>
          <p:cNvSpPr>
            <a:spLocks noGrp="1" noChangeArrowheads="1"/>
          </p:cNvSpPr>
          <p:nvPr>
            <p:ph type="title"/>
          </p:nvPr>
        </p:nvSpPr>
        <p:spPr>
          <a:xfrm>
            <a:off x="152400" y="0"/>
            <a:ext cx="8839200" cy="685800"/>
          </a:xfrm>
        </p:spPr>
        <p:txBody>
          <a:bodyPr/>
          <a:lstStyle/>
          <a:p>
            <a:pPr eaLnBrk="1" hangingPunct="1"/>
            <a:r>
              <a:rPr lang="it-IT" altLang="ja-JP" sz="2000" smtClean="0">
                <a:solidFill>
                  <a:srgbClr val="000000"/>
                </a:solidFill>
                <a:latin typeface="Comic Sans MS" pitchFamily="66" charset="0"/>
              </a:rPr>
              <a:t/>
            </a:r>
            <a:br>
              <a:rPr lang="it-IT" altLang="ja-JP" sz="2000" smtClean="0">
                <a:solidFill>
                  <a:srgbClr val="000000"/>
                </a:solidFill>
                <a:latin typeface="Comic Sans MS" pitchFamily="66" charset="0"/>
              </a:rPr>
            </a:br>
            <a:r>
              <a:rPr lang="it-IT" altLang="ja-JP" sz="2000" smtClean="0">
                <a:solidFill>
                  <a:srgbClr val="000000"/>
                </a:solidFill>
                <a:latin typeface="Comic Sans MS" pitchFamily="66" charset="0"/>
              </a:rPr>
              <a:t>da Giobbe (mi metto la mano sulla bocca)… a Maria (Eccomi/ecco-me!) </a:t>
            </a:r>
            <a:br>
              <a:rPr lang="it-IT" altLang="ja-JP" sz="2000" smtClean="0">
                <a:solidFill>
                  <a:srgbClr val="000000"/>
                </a:solidFill>
                <a:latin typeface="Comic Sans MS" pitchFamily="66" charset="0"/>
              </a:rPr>
            </a:br>
            <a:r>
              <a:rPr lang="it-IT" altLang="ja-JP" sz="2000" b="1" smtClean="0">
                <a:solidFill>
                  <a:srgbClr val="FFFF00"/>
                </a:solidFill>
                <a:latin typeface="Comic Sans MS" pitchFamily="66" charset="0"/>
              </a:rPr>
              <a:t> </a:t>
            </a:r>
            <a:r>
              <a:rPr lang="it-IT" altLang="ja-JP" sz="1800" b="1" smtClean="0">
                <a:solidFill>
                  <a:srgbClr val="941651"/>
                </a:solidFill>
                <a:latin typeface="Comic Sans MS" pitchFamily="66" charset="0"/>
              </a:rPr>
              <a:t>cfr. Antonello da Messina, Annunciata/e (Monaco 1473- Palermo 1476)</a:t>
            </a:r>
            <a:br>
              <a:rPr lang="it-IT" altLang="ja-JP" sz="1800" b="1" smtClean="0">
                <a:solidFill>
                  <a:srgbClr val="941651"/>
                </a:solidFill>
                <a:latin typeface="Comic Sans MS" pitchFamily="66" charset="0"/>
              </a:rPr>
            </a:br>
            <a:endParaRPr lang="it-IT" altLang="it-IT" sz="1800" b="1" smtClean="0">
              <a:solidFill>
                <a:srgbClr val="941651"/>
              </a:solidFill>
            </a:endParaRPr>
          </a:p>
        </p:txBody>
      </p:sp>
      <p:pic>
        <p:nvPicPr>
          <p:cNvPr id="98306" name="Segnaposto contenuto 3" descr="IMG_5010.JPG"/>
          <p:cNvPicPr>
            <a:picLocks noGrp="1" noChangeAspect="1" noChangeArrowheads="1"/>
          </p:cNvPicPr>
          <p:nvPr>
            <p:ph idx="1"/>
          </p:nvPr>
        </p:nvPicPr>
        <p:blipFill>
          <a:blip r:embed="rId3"/>
          <a:srcRect l="-4877" t="-18391" r="-908" b="-12936"/>
          <a:stretch>
            <a:fillRect/>
          </a:stretch>
        </p:blipFill>
        <p:spPr>
          <a:xfrm>
            <a:off x="4325938" y="-255588"/>
            <a:ext cx="4614862" cy="7696201"/>
          </a:xfrm>
        </p:spPr>
      </p:pic>
      <p:pic>
        <p:nvPicPr>
          <p:cNvPr id="98307" name="Immagine 4" descr="IMG_5011.JP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00025" y="800100"/>
            <a:ext cx="4267200" cy="586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Ovale 1"/>
          <p:cNvSpPr/>
          <p:nvPr/>
        </p:nvSpPr>
        <p:spPr>
          <a:xfrm>
            <a:off x="1295400" y="3733800"/>
            <a:ext cx="2649538" cy="1784350"/>
          </a:xfrm>
          <a:prstGeom prst="ellipse">
            <a:avLst/>
          </a:prstGeom>
          <a:noFill/>
          <a:ln w="381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it-IT">
              <a:solidFill>
                <a:srgbClr val="FFFFFF"/>
              </a:solidFill>
            </a:endParaRPr>
          </a:p>
        </p:txBody>
      </p:sp>
      <p:sp>
        <p:nvSpPr>
          <p:cNvPr id="3" name="Ovale 2"/>
          <p:cNvSpPr/>
          <p:nvPr/>
        </p:nvSpPr>
        <p:spPr>
          <a:xfrm>
            <a:off x="5334000" y="4652963"/>
            <a:ext cx="2667000" cy="1366837"/>
          </a:xfrm>
          <a:prstGeom prst="ellipse">
            <a:avLst/>
          </a:prstGeom>
          <a:noFill/>
          <a:ln w="381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it-IT">
              <a:solidFill>
                <a:srgbClr val="FFFFFF"/>
              </a:solidFill>
            </a:endParaRPr>
          </a:p>
        </p:txBody>
      </p:sp>
      <p:sp>
        <p:nvSpPr>
          <p:cNvPr id="4" name="Ovale 3"/>
          <p:cNvSpPr/>
          <p:nvPr/>
        </p:nvSpPr>
        <p:spPr>
          <a:xfrm rot="20526626">
            <a:off x="1311275" y="2006600"/>
            <a:ext cx="1636713" cy="685800"/>
          </a:xfrm>
          <a:prstGeom prst="ellipse">
            <a:avLst/>
          </a:prstGeom>
          <a:noFill/>
          <a:ln w="28575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it-IT">
              <a:solidFill>
                <a:srgbClr val="FFFFFF"/>
              </a:solidFill>
            </a:endParaRPr>
          </a:p>
        </p:txBody>
      </p:sp>
      <p:sp>
        <p:nvSpPr>
          <p:cNvPr id="5" name="Ovale 4"/>
          <p:cNvSpPr/>
          <p:nvPr/>
        </p:nvSpPr>
        <p:spPr>
          <a:xfrm>
            <a:off x="6046788" y="2252663"/>
            <a:ext cx="1271587" cy="457200"/>
          </a:xfrm>
          <a:prstGeom prst="ellipse">
            <a:avLst/>
          </a:prstGeom>
          <a:noFill/>
          <a:ln w="28575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it-IT">
              <a:solidFill>
                <a:srgbClr val="FFFFFF"/>
              </a:solidFill>
            </a:endParaRPr>
          </a:p>
        </p:txBody>
      </p:sp>
      <p:cxnSp>
        <p:nvCxnSpPr>
          <p:cNvPr id="7" name="Connettore 2 6"/>
          <p:cNvCxnSpPr>
            <a:cxnSpLocks/>
          </p:cNvCxnSpPr>
          <p:nvPr/>
        </p:nvCxnSpPr>
        <p:spPr>
          <a:xfrm flipH="1">
            <a:off x="6858000" y="1066800"/>
            <a:ext cx="601663" cy="533400"/>
          </a:xfrm>
          <a:prstGeom prst="straightConnector1">
            <a:avLst/>
          </a:prstGeom>
          <a:ln w="3810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Connettore 2 12"/>
          <p:cNvCxnSpPr>
            <a:cxnSpLocks/>
          </p:cNvCxnSpPr>
          <p:nvPr/>
        </p:nvCxnSpPr>
        <p:spPr>
          <a:xfrm flipH="1">
            <a:off x="3276600" y="1031875"/>
            <a:ext cx="598488" cy="582613"/>
          </a:xfrm>
          <a:prstGeom prst="straightConnector1">
            <a:avLst/>
          </a:prstGeom>
          <a:ln w="3810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Connettore 2 16"/>
          <p:cNvCxnSpPr>
            <a:cxnSpLocks/>
          </p:cNvCxnSpPr>
          <p:nvPr/>
        </p:nvCxnSpPr>
        <p:spPr>
          <a:xfrm flipV="1">
            <a:off x="600075" y="3149600"/>
            <a:ext cx="1482725" cy="431800"/>
          </a:xfrm>
          <a:prstGeom prst="straightConnector1">
            <a:avLst/>
          </a:prstGeom>
          <a:ln w="28575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Connettore 2 20"/>
          <p:cNvCxnSpPr>
            <a:cxnSpLocks/>
          </p:cNvCxnSpPr>
          <p:nvPr/>
        </p:nvCxnSpPr>
        <p:spPr>
          <a:xfrm flipV="1">
            <a:off x="5060950" y="3187700"/>
            <a:ext cx="1416050" cy="50800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Connettore 2 26"/>
          <p:cNvCxnSpPr>
            <a:cxnSpLocks/>
          </p:cNvCxnSpPr>
          <p:nvPr/>
        </p:nvCxnSpPr>
        <p:spPr>
          <a:xfrm>
            <a:off x="8382000" y="4038600"/>
            <a:ext cx="0" cy="915988"/>
          </a:xfrm>
          <a:prstGeom prst="straightConnector1">
            <a:avLst/>
          </a:prstGeom>
          <a:ln w="3810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Connettore 2 30"/>
          <p:cNvCxnSpPr>
            <a:cxnSpLocks/>
          </p:cNvCxnSpPr>
          <p:nvPr/>
        </p:nvCxnSpPr>
        <p:spPr>
          <a:xfrm>
            <a:off x="600075" y="6172200"/>
            <a:ext cx="1482725" cy="0"/>
          </a:xfrm>
          <a:prstGeom prst="straightConnector1">
            <a:avLst/>
          </a:prstGeom>
          <a:ln w="3810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5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1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152400"/>
            <a:ext cx="8305800" cy="838200"/>
          </a:xfrm>
        </p:spPr>
        <p:txBody>
          <a:bodyPr/>
          <a:lstStyle/>
          <a:p>
            <a:pPr algn="l" eaLnBrk="1" hangingPunct="1"/>
            <a:r>
              <a:rPr lang="it-IT" altLang="it-IT" sz="2400" b="1" smtClean="0">
                <a:latin typeface="Comic Sans MS" pitchFamily="66" charset="0"/>
              </a:rPr>
              <a:t/>
            </a:r>
            <a:br>
              <a:rPr lang="it-IT" altLang="it-IT" sz="2400" b="1" smtClean="0">
                <a:latin typeface="Comic Sans MS" pitchFamily="66" charset="0"/>
              </a:rPr>
            </a:br>
            <a:r>
              <a:rPr lang="it-IT" altLang="it-IT" sz="2400" b="1" smtClean="0">
                <a:latin typeface="Comic Sans MS" pitchFamily="66" charset="0"/>
              </a:rPr>
              <a:t>2.2.2.</a:t>
            </a:r>
            <a:r>
              <a:rPr lang="it-IT" altLang="it-IT" sz="2400" b="1" smtClean="0">
                <a:solidFill>
                  <a:schemeClr val="bg1"/>
                </a:solidFill>
                <a:latin typeface="Comic Sans MS" pitchFamily="66" charset="0"/>
              </a:rPr>
              <a:t> </a:t>
            </a:r>
            <a:r>
              <a:rPr lang="it-IT" altLang="it-IT" sz="2400" b="1" i="1" smtClean="0">
                <a:latin typeface="Comic Sans MS" pitchFamily="66" charset="0"/>
              </a:rPr>
              <a:t>Segnavia </a:t>
            </a:r>
            <a:r>
              <a:rPr lang="it-IT" altLang="it-IT" sz="2400" b="1" smtClean="0">
                <a:latin typeface="Comic Sans MS" pitchFamily="66" charset="0"/>
              </a:rPr>
              <a:t>:</a:t>
            </a:r>
            <a:r>
              <a:rPr lang="it-IT" altLang="it-IT" sz="2400" b="1" smtClean="0">
                <a:solidFill>
                  <a:schemeClr val="bg1"/>
                </a:solidFill>
                <a:latin typeface="Comic Sans MS" pitchFamily="66" charset="0"/>
              </a:rPr>
              <a:t> </a:t>
            </a:r>
            <a:r>
              <a:rPr lang="it-IT" altLang="it-IT" sz="2400" b="1" i="1" smtClean="0">
                <a:solidFill>
                  <a:srgbClr val="C00000"/>
                </a:solidFill>
                <a:latin typeface="Comic Sans MS" pitchFamily="66" charset="0"/>
              </a:rPr>
              <a:t>CHI</a:t>
            </a:r>
            <a:r>
              <a:rPr lang="it-IT" altLang="it-IT" sz="2400" b="1" smtClean="0">
                <a:solidFill>
                  <a:srgbClr val="C00000"/>
                </a:solidFill>
                <a:latin typeface="Comic Sans MS" pitchFamily="66" charset="0"/>
              </a:rPr>
              <a:t>  Dio è</a:t>
            </a:r>
            <a:br>
              <a:rPr lang="it-IT" altLang="it-IT" sz="2400" b="1" smtClean="0">
                <a:solidFill>
                  <a:srgbClr val="C00000"/>
                </a:solidFill>
                <a:latin typeface="Comic Sans MS" pitchFamily="66" charset="0"/>
              </a:rPr>
            </a:br>
            <a:r>
              <a:rPr lang="it-IT" altLang="it-IT" sz="2400" b="1" smtClean="0">
                <a:solidFill>
                  <a:schemeClr val="bg1"/>
                </a:solidFill>
                <a:latin typeface="Comic Sans MS" pitchFamily="66" charset="0"/>
              </a:rPr>
              <a:t>Discorso su Dio, di Dio,… a Dio; </a:t>
            </a:r>
            <a:r>
              <a:rPr lang="it-IT" altLang="it-IT" sz="2400" b="1" smtClean="0">
                <a:solidFill>
                  <a:srgbClr val="C00000"/>
                </a:solidFill>
                <a:latin typeface="Comic Sans MS" pitchFamily="66" charset="0"/>
              </a:rPr>
              <a:t>la via analogica</a:t>
            </a:r>
            <a:r>
              <a:rPr lang="it-IT" altLang="it-IT" sz="2400" b="1" smtClean="0">
                <a:solidFill>
                  <a:schemeClr val="bg1"/>
                </a:solidFill>
                <a:latin typeface="Comic Sans MS" pitchFamily="66" charset="0"/>
              </a:rPr>
              <a:t/>
            </a:r>
            <a:br>
              <a:rPr lang="it-IT" altLang="it-IT" sz="2400" b="1" smtClean="0">
                <a:solidFill>
                  <a:schemeClr val="bg1"/>
                </a:solidFill>
                <a:latin typeface="Comic Sans MS" pitchFamily="66" charset="0"/>
              </a:rPr>
            </a:br>
            <a:endParaRPr lang="it-IT" altLang="it-IT" sz="2400" smtClean="0"/>
          </a:p>
        </p:txBody>
      </p:sp>
      <p:sp>
        <p:nvSpPr>
          <p:cNvPr id="8704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19200"/>
            <a:ext cx="8229600" cy="54864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it-IT" altLang="it-IT" sz="2000" smtClean="0">
                <a:latin typeface="Comic Sans MS" pitchFamily="66" charset="0"/>
              </a:rPr>
              <a:t>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it-IT" altLang="it-IT" sz="2000" smtClean="0">
                <a:solidFill>
                  <a:schemeClr val="bg1"/>
                </a:solidFill>
                <a:latin typeface="Comic Sans MS" pitchFamily="66" charset="0"/>
              </a:rPr>
              <a:t>-Ineffabilità testimoniata dalle religioni: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it-IT" altLang="it-IT" sz="2000" smtClean="0">
                <a:solidFill>
                  <a:schemeClr val="bg1"/>
                </a:solidFill>
                <a:latin typeface="Comic Sans MS" pitchFamily="66" charset="0"/>
              </a:rPr>
              <a:t>  carattere assolutamente trascendente del </a:t>
            </a:r>
            <a:r>
              <a:rPr lang="it-IT" altLang="it-IT" sz="2000" i="1" smtClean="0">
                <a:solidFill>
                  <a:schemeClr val="bg1"/>
                </a:solidFill>
                <a:latin typeface="Comic Sans MS" pitchFamily="66" charset="0"/>
              </a:rPr>
              <a:t>sacro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it-IT" altLang="it-IT" sz="2000" smtClean="0">
                <a:solidFill>
                  <a:schemeClr val="bg1"/>
                </a:solidFill>
                <a:latin typeface="Comic Sans MS" pitchFamily="66" charset="0"/>
              </a:rPr>
              <a:t>- Ineffabilità confermata dalla riflessione filosofica  (Marcel)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it-IT" altLang="it-IT" sz="2000" smtClean="0">
                <a:solidFill>
                  <a:schemeClr val="bg1"/>
                </a:solidFill>
                <a:latin typeface="Comic Sans MS" pitchFamily="66" charset="0"/>
              </a:rPr>
              <a:t>- </a:t>
            </a:r>
            <a:r>
              <a:rPr lang="it-IT" altLang="it-IT" sz="2000" smtClean="0">
                <a:solidFill>
                  <a:srgbClr val="30FFFB"/>
                </a:solidFill>
                <a:latin typeface="Comic Sans MS" pitchFamily="66" charset="0"/>
              </a:rPr>
              <a:t>Rischio di </a:t>
            </a:r>
            <a:r>
              <a:rPr lang="it-IT" altLang="it-IT" sz="2000" i="1" smtClean="0">
                <a:solidFill>
                  <a:srgbClr val="30FFFB"/>
                </a:solidFill>
                <a:latin typeface="Comic Sans MS" pitchFamily="66" charset="0"/>
              </a:rPr>
              <a:t>agnosticismo</a:t>
            </a:r>
            <a:r>
              <a:rPr lang="it-IT" altLang="it-IT" sz="2000" smtClean="0">
                <a:solidFill>
                  <a:srgbClr val="30FFFB"/>
                </a:solidFill>
                <a:latin typeface="Comic Sans MS" pitchFamily="66" charset="0"/>
              </a:rPr>
              <a:t> </a:t>
            </a:r>
            <a:r>
              <a:rPr lang="it-IT" altLang="it-IT" sz="2000" smtClean="0">
                <a:solidFill>
                  <a:schemeClr val="bg1"/>
                </a:solidFill>
                <a:latin typeface="Comic Sans MS" pitchFamily="66" charset="0"/>
              </a:rPr>
              <a:t>(scissione tra Dio in sé e Dio per noi)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it-IT" altLang="it-IT" sz="2000" smtClean="0">
                <a:latin typeface="Comic Sans MS" pitchFamily="66" charset="0"/>
              </a:rPr>
              <a:t>***MA ANCHE: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it-IT" altLang="it-IT" sz="2000" smtClean="0">
                <a:solidFill>
                  <a:schemeClr val="bg1"/>
                </a:solidFill>
                <a:latin typeface="Comic Sans MS" pitchFamily="66" charset="0"/>
              </a:rPr>
              <a:t>- Testimonianza della </a:t>
            </a:r>
            <a:r>
              <a:rPr lang="ja-JP" altLang="it-IT" sz="2000" smtClean="0">
                <a:solidFill>
                  <a:schemeClr val="bg1"/>
                </a:solidFill>
              </a:rPr>
              <a:t>“</a:t>
            </a:r>
            <a:r>
              <a:rPr lang="it-IT" altLang="ja-JP" sz="2000" smtClean="0">
                <a:solidFill>
                  <a:schemeClr val="bg1"/>
                </a:solidFill>
                <a:latin typeface="Comic Sans MS" pitchFamily="66" charset="0"/>
              </a:rPr>
              <a:t>fede religiosa</a:t>
            </a:r>
            <a:r>
              <a:rPr lang="ja-JP" altLang="it-IT" sz="2000" smtClean="0">
                <a:solidFill>
                  <a:schemeClr val="bg1"/>
                </a:solidFill>
              </a:rPr>
              <a:t>”</a:t>
            </a:r>
            <a:r>
              <a:rPr lang="it-IT" altLang="ja-JP" sz="2000" smtClean="0">
                <a:solidFill>
                  <a:schemeClr val="bg1"/>
                </a:solidFill>
                <a:latin typeface="Comic Sans MS" pitchFamily="66" charset="0"/>
              </a:rPr>
              <a:t> nell</a:t>
            </a:r>
            <a:r>
              <a:rPr lang="ja-JP" altLang="it-IT" sz="2000" smtClean="0">
                <a:solidFill>
                  <a:schemeClr val="bg1"/>
                </a:solidFill>
              </a:rPr>
              <a:t>’</a:t>
            </a:r>
            <a:r>
              <a:rPr lang="it-IT" altLang="ja-JP" sz="2000" smtClean="0">
                <a:solidFill>
                  <a:schemeClr val="bg1"/>
                </a:solidFill>
                <a:latin typeface="Comic Sans MS" pitchFamily="66" charset="0"/>
              </a:rPr>
              <a:t>Assoluto (</a:t>
            </a:r>
            <a:r>
              <a:rPr lang="it-IT" altLang="ja-JP" sz="2000" i="1" smtClean="0">
                <a:solidFill>
                  <a:schemeClr val="bg1"/>
                </a:solidFill>
                <a:latin typeface="Comic Sans MS" pitchFamily="66" charset="0"/>
              </a:rPr>
              <a:t>in speculum </a:t>
            </a:r>
            <a:r>
              <a:rPr lang="it-IT" altLang="ja-JP" sz="2000" smtClean="0">
                <a:solidFill>
                  <a:schemeClr val="bg1"/>
                </a:solidFill>
                <a:latin typeface="Comic Sans MS" pitchFamily="66" charset="0"/>
              </a:rPr>
              <a:t>):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it-IT" altLang="it-IT" sz="2000" smtClean="0">
                <a:solidFill>
                  <a:schemeClr val="bg1"/>
                </a:solidFill>
                <a:latin typeface="Comic Sans MS" pitchFamily="66" charset="0"/>
              </a:rPr>
              <a:t>  distinzione  tra </a:t>
            </a:r>
            <a:r>
              <a:rPr lang="it-IT" altLang="it-IT" sz="2000" i="1" smtClean="0">
                <a:solidFill>
                  <a:schemeClr val="bg1"/>
                </a:solidFill>
                <a:latin typeface="Comic Sans MS" pitchFamily="66" charset="0"/>
              </a:rPr>
              <a:t>fides qua</a:t>
            </a:r>
            <a:r>
              <a:rPr lang="it-IT" altLang="it-IT" sz="2000" smtClean="0">
                <a:solidFill>
                  <a:schemeClr val="bg1"/>
                </a:solidFill>
                <a:latin typeface="Comic Sans MS" pitchFamily="66" charset="0"/>
              </a:rPr>
              <a:t> e </a:t>
            </a:r>
            <a:r>
              <a:rPr lang="it-IT" altLang="it-IT" sz="2000" i="1" smtClean="0">
                <a:solidFill>
                  <a:schemeClr val="bg1"/>
                </a:solidFill>
                <a:latin typeface="Comic Sans MS" pitchFamily="66" charset="0"/>
              </a:rPr>
              <a:t>fides quae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it-IT" altLang="it-IT" sz="2000" smtClean="0">
                <a:solidFill>
                  <a:schemeClr val="bg1"/>
                </a:solidFill>
                <a:latin typeface="Comic Sans MS" pitchFamily="66" charset="0"/>
              </a:rPr>
              <a:t>- le proposte di una conoscenza </a:t>
            </a:r>
            <a:r>
              <a:rPr lang="ja-JP" altLang="it-IT" sz="2000" smtClean="0">
                <a:solidFill>
                  <a:schemeClr val="bg1"/>
                </a:solidFill>
              </a:rPr>
              <a:t>“</a:t>
            </a:r>
            <a:r>
              <a:rPr lang="it-IT" altLang="ja-JP" sz="2000" smtClean="0">
                <a:solidFill>
                  <a:schemeClr val="bg1"/>
                </a:solidFill>
                <a:latin typeface="Comic Sans MS" pitchFamily="66" charset="0"/>
              </a:rPr>
              <a:t>razionale/filosofica</a:t>
            </a:r>
            <a:r>
              <a:rPr lang="ja-JP" altLang="it-IT" sz="2000" smtClean="0">
                <a:solidFill>
                  <a:schemeClr val="bg1"/>
                </a:solidFill>
              </a:rPr>
              <a:t>”</a:t>
            </a:r>
            <a:r>
              <a:rPr lang="it-IT" altLang="ja-JP" sz="2000" smtClean="0">
                <a:solidFill>
                  <a:schemeClr val="bg1"/>
                </a:solidFill>
                <a:latin typeface="Comic Sans MS" pitchFamily="66" charset="0"/>
              </a:rPr>
              <a:t> di Dio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it-IT" altLang="it-IT" sz="2000" smtClean="0">
                <a:solidFill>
                  <a:schemeClr val="bg1"/>
                </a:solidFill>
                <a:latin typeface="Comic Sans MS" pitchFamily="66" charset="0"/>
              </a:rPr>
              <a:t>- </a:t>
            </a:r>
            <a:r>
              <a:rPr lang="it-IT" altLang="it-IT" sz="2000" smtClean="0">
                <a:solidFill>
                  <a:srgbClr val="30FFFB"/>
                </a:solidFill>
                <a:latin typeface="Comic Sans MS" pitchFamily="66" charset="0"/>
              </a:rPr>
              <a:t>Rischio di </a:t>
            </a:r>
            <a:r>
              <a:rPr lang="it-IT" altLang="it-IT" sz="2000" i="1" smtClean="0">
                <a:solidFill>
                  <a:srgbClr val="30FFFB"/>
                </a:solidFill>
                <a:latin typeface="Comic Sans MS" pitchFamily="66" charset="0"/>
              </a:rPr>
              <a:t>razionalismo</a:t>
            </a:r>
          </a:p>
          <a:p>
            <a:pPr eaLnBrk="1" hangingPunct="1">
              <a:lnSpc>
                <a:spcPct val="90000"/>
              </a:lnSpc>
              <a:buFontTx/>
              <a:buChar char="-"/>
            </a:pPr>
            <a:endParaRPr lang="it-IT" altLang="it-IT" sz="2000" smtClean="0">
              <a:solidFill>
                <a:schemeClr val="bg1"/>
              </a:solidFill>
              <a:latin typeface="Comic Sans MS" pitchFamily="66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it-IT" altLang="it-IT" sz="2000" smtClean="0">
                <a:solidFill>
                  <a:srgbClr val="FFFF00"/>
                </a:solidFill>
                <a:latin typeface="Comic Sans MS" pitchFamily="66" charset="0"/>
              </a:rPr>
              <a:t>Per una soluz. </a:t>
            </a:r>
            <a:r>
              <a:rPr lang="ja-JP" altLang="it-IT" sz="2000" smtClean="0">
                <a:solidFill>
                  <a:srgbClr val="FFFF00"/>
                </a:solidFill>
              </a:rPr>
              <a:t>“</a:t>
            </a:r>
            <a:r>
              <a:rPr lang="it-IT" altLang="ja-JP" sz="2000" smtClean="0">
                <a:solidFill>
                  <a:srgbClr val="FFFF00"/>
                </a:solidFill>
                <a:latin typeface="Comic Sans MS" pitchFamily="66" charset="0"/>
              </a:rPr>
              <a:t>equilibrata</a:t>
            </a:r>
            <a:r>
              <a:rPr lang="ja-JP" altLang="it-IT" sz="2000" smtClean="0">
                <a:solidFill>
                  <a:srgbClr val="FFFF00"/>
                </a:solidFill>
              </a:rPr>
              <a:t>”</a:t>
            </a:r>
            <a:r>
              <a:rPr lang="it-IT" altLang="ja-JP" sz="2000" smtClean="0">
                <a:solidFill>
                  <a:srgbClr val="FFFF00"/>
                </a:solidFill>
                <a:latin typeface="Comic Sans MS" pitchFamily="66" charset="0"/>
              </a:rPr>
              <a:t>: </a:t>
            </a:r>
            <a:r>
              <a:rPr lang="it-IT" altLang="ja-JP" sz="2000" i="1" smtClean="0">
                <a:solidFill>
                  <a:srgbClr val="FFFF00"/>
                </a:solidFill>
                <a:latin typeface="Comic Sans MS" pitchFamily="66" charset="0"/>
              </a:rPr>
              <a:t>conoscenza indiretta</a:t>
            </a:r>
            <a:r>
              <a:rPr lang="it-IT" altLang="ja-JP" sz="2000" smtClean="0">
                <a:solidFill>
                  <a:srgbClr val="FFFF00"/>
                </a:solidFill>
                <a:latin typeface="Comic Sans MS" pitchFamily="66" charset="0"/>
              </a:rPr>
              <a:t> del </a:t>
            </a:r>
            <a:r>
              <a:rPr lang="it-IT" altLang="ja-JP" sz="2000" i="1" smtClean="0">
                <a:solidFill>
                  <a:srgbClr val="FFFF00"/>
                </a:solidFill>
                <a:latin typeface="Comic Sans MS" pitchFamily="66" charset="0"/>
              </a:rPr>
              <a:t>Mistero</a:t>
            </a:r>
            <a:r>
              <a:rPr lang="it-IT" altLang="ja-JP" sz="2000" smtClean="0">
                <a:solidFill>
                  <a:srgbClr val="FFFF00"/>
                </a:solidFill>
                <a:latin typeface="Comic Sans MS" pitchFamily="66" charset="0"/>
              </a:rPr>
              <a:t> di Dio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it-IT" altLang="it-IT" sz="2000" smtClean="0">
              <a:solidFill>
                <a:srgbClr val="FFFF00"/>
              </a:solidFill>
              <a:latin typeface="Comic Sans MS" pitchFamily="66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it-IT" altLang="it-IT" sz="2000" smtClean="0">
                <a:solidFill>
                  <a:srgbClr val="FFFF00"/>
                </a:solidFill>
                <a:latin typeface="Comic Sans MS" pitchFamily="66" charset="0"/>
              </a:rPr>
              <a:t>***Conseguenze: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it-IT" altLang="it-IT" sz="2000" smtClean="0">
                <a:solidFill>
                  <a:schemeClr val="bg1"/>
                </a:solidFill>
                <a:latin typeface="Comic Sans MS" pitchFamily="66" charset="0"/>
              </a:rPr>
              <a:t>-differenza tra </a:t>
            </a:r>
            <a:r>
              <a:rPr lang="ja-JP" altLang="it-IT" sz="2000" smtClean="0">
                <a:solidFill>
                  <a:schemeClr val="bg1"/>
                </a:solidFill>
              </a:rPr>
              <a:t>“</a:t>
            </a:r>
            <a:r>
              <a:rPr lang="it-IT" altLang="ja-JP" sz="2000" smtClean="0">
                <a:solidFill>
                  <a:schemeClr val="bg1"/>
                </a:solidFill>
                <a:latin typeface="Comic Sans MS" pitchFamily="66" charset="0"/>
              </a:rPr>
              <a:t>essere</a:t>
            </a:r>
            <a:r>
              <a:rPr lang="ja-JP" altLang="it-IT" sz="2000" smtClean="0">
                <a:solidFill>
                  <a:schemeClr val="bg1"/>
                </a:solidFill>
              </a:rPr>
              <a:t>”</a:t>
            </a:r>
            <a:r>
              <a:rPr lang="it-IT" altLang="ja-JP" sz="2000" smtClean="0">
                <a:solidFill>
                  <a:schemeClr val="bg1"/>
                </a:solidFill>
                <a:latin typeface="Comic Sans MS" pitchFamily="66" charset="0"/>
              </a:rPr>
              <a:t> come </a:t>
            </a:r>
            <a:r>
              <a:rPr lang="it-IT" altLang="ja-JP" sz="2000" i="1" smtClean="0">
                <a:solidFill>
                  <a:schemeClr val="bg1"/>
                </a:solidFill>
                <a:latin typeface="Comic Sans MS" pitchFamily="66" charset="0"/>
              </a:rPr>
              <a:t>actus essendi  </a:t>
            </a:r>
            <a:r>
              <a:rPr lang="it-IT" altLang="ja-JP" sz="2000" smtClean="0">
                <a:solidFill>
                  <a:schemeClr val="bg1"/>
                </a:solidFill>
                <a:latin typeface="Comic Sans MS" pitchFamily="66" charset="0"/>
              </a:rPr>
              <a:t>e come </a:t>
            </a:r>
            <a:r>
              <a:rPr lang="it-IT" altLang="ja-JP" sz="2000" i="1" smtClean="0">
                <a:solidFill>
                  <a:schemeClr val="bg1"/>
                </a:solidFill>
                <a:latin typeface="Comic Sans MS" pitchFamily="66" charset="0"/>
              </a:rPr>
              <a:t>copula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it-IT" altLang="it-IT" sz="2000" smtClean="0">
                <a:solidFill>
                  <a:schemeClr val="bg1"/>
                </a:solidFill>
                <a:latin typeface="Comic Sans MS" pitchFamily="66" charset="0"/>
              </a:rPr>
              <a:t>-possibilità di </a:t>
            </a:r>
            <a:r>
              <a:rPr lang="it-IT" altLang="it-IT" sz="2000" i="1" smtClean="0">
                <a:solidFill>
                  <a:schemeClr val="bg1"/>
                </a:solidFill>
                <a:latin typeface="Comic Sans MS" pitchFamily="66" charset="0"/>
              </a:rPr>
              <a:t>pluralizzare</a:t>
            </a:r>
            <a:r>
              <a:rPr lang="it-IT" altLang="it-IT" sz="2000" smtClean="0">
                <a:solidFill>
                  <a:schemeClr val="bg1"/>
                </a:solidFill>
                <a:latin typeface="Comic Sans MS" pitchFamily="66" charset="0"/>
              </a:rPr>
              <a:t> le attribuzioni su Dio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it-IT" altLang="it-IT" sz="2000" smtClean="0">
              <a:solidFill>
                <a:schemeClr val="bg1"/>
              </a:solidFill>
              <a:latin typeface="Comic Sans MS" pitchFamily="66" charset="0"/>
            </a:endParaRPr>
          </a:p>
          <a:p>
            <a:pPr eaLnBrk="1" hangingPunct="1">
              <a:lnSpc>
                <a:spcPct val="90000"/>
              </a:lnSpc>
              <a:buFontTx/>
              <a:buChar char="-"/>
            </a:pPr>
            <a:endParaRPr lang="it-IT" altLang="it-IT" sz="2000" smtClean="0">
              <a:solidFill>
                <a:schemeClr val="bg1"/>
              </a:solidFill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274638"/>
            <a:ext cx="8305800" cy="106362"/>
          </a:xfrm>
        </p:spPr>
        <p:txBody>
          <a:bodyPr/>
          <a:lstStyle/>
          <a:p>
            <a:pPr eaLnBrk="1" hangingPunct="1"/>
            <a:endParaRPr lang="it-IT" sz="4000" smtClean="0"/>
          </a:p>
        </p:txBody>
      </p:sp>
      <p:sp>
        <p:nvSpPr>
          <p:cNvPr id="8909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685800"/>
            <a:ext cx="8382000" cy="60198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it-IT" altLang="it-IT" sz="2400" b="1" smtClean="0">
                <a:solidFill>
                  <a:srgbClr val="00FFFF"/>
                </a:solidFill>
                <a:latin typeface="Comic Sans MS" pitchFamily="66" charset="0"/>
              </a:rPr>
              <a:t>L</a:t>
            </a:r>
            <a:r>
              <a:rPr lang="ja-JP" altLang="it-IT" sz="2400" b="1" smtClean="0">
                <a:solidFill>
                  <a:srgbClr val="00FFFF"/>
                </a:solidFill>
              </a:rPr>
              <a:t>’</a:t>
            </a:r>
            <a:r>
              <a:rPr lang="it-IT" altLang="ja-JP" sz="2400" b="1" smtClean="0">
                <a:solidFill>
                  <a:srgbClr val="00FFFF"/>
                </a:solidFill>
                <a:latin typeface="Comic Sans MS" pitchFamily="66" charset="0"/>
              </a:rPr>
              <a:t>analogia</a:t>
            </a:r>
            <a:r>
              <a:rPr lang="it-IT" altLang="ja-JP" sz="2000" smtClean="0">
                <a:solidFill>
                  <a:schemeClr val="bg1"/>
                </a:solidFill>
                <a:latin typeface="Comic Sans MS" pitchFamily="66" charset="0"/>
              </a:rPr>
              <a:t> </a:t>
            </a:r>
            <a:r>
              <a:rPr lang="it-IT" altLang="ja-JP" sz="2000" smtClean="0">
                <a:solidFill>
                  <a:srgbClr val="000000"/>
                </a:solidFill>
                <a:latin typeface="Comic Sans MS" pitchFamily="66" charset="0"/>
              </a:rPr>
              <a:t>dice…la &lt;</a:t>
            </a:r>
            <a:r>
              <a:rPr lang="it-IT" altLang="ja-JP" sz="2800" smtClean="0">
                <a:solidFill>
                  <a:srgbClr val="00FFFF"/>
                </a:solidFill>
                <a:latin typeface="Comic Sans MS" pitchFamily="66" charset="0"/>
              </a:rPr>
              <a:t>somiglianza</a:t>
            </a:r>
            <a:r>
              <a:rPr lang="it-IT" altLang="ja-JP" sz="2000" smtClean="0">
                <a:solidFill>
                  <a:srgbClr val="000000"/>
                </a:solidFill>
                <a:latin typeface="Comic Sans MS" pitchFamily="66" charset="0"/>
              </a:rPr>
              <a:t>&gt;</a:t>
            </a:r>
          </a:p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it-IT" altLang="it-IT" sz="2000" smtClean="0">
                <a:solidFill>
                  <a:schemeClr val="bg1"/>
                </a:solidFill>
                <a:latin typeface="Comic Sans MS" pitchFamily="66" charset="0"/>
              </a:rPr>
              <a:t> uguaglianza nella diversità, diversità nell’uguaglianza: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it-IT" altLang="it-IT" sz="2000" smtClean="0">
                <a:solidFill>
                  <a:schemeClr val="bg1"/>
                </a:solidFill>
                <a:latin typeface="Comic Sans MS" pitchFamily="66" charset="0"/>
              </a:rPr>
              <a:t>    </a:t>
            </a:r>
            <a:r>
              <a:rPr lang="it-IT" altLang="it-IT" sz="2000" smtClean="0">
                <a:solidFill>
                  <a:srgbClr val="000000"/>
                </a:solidFill>
                <a:latin typeface="Comic Sans MS" pitchFamily="66" charset="0"/>
              </a:rPr>
              <a:t>ossia</a:t>
            </a:r>
            <a:r>
              <a:rPr lang="it-IT" altLang="it-IT" sz="2000" smtClean="0">
                <a:solidFill>
                  <a:schemeClr val="bg1"/>
                </a:solidFill>
                <a:latin typeface="Comic Sans MS" pitchFamily="66" charset="0"/>
              </a:rPr>
              <a:t> una </a:t>
            </a:r>
            <a:r>
              <a:rPr lang="it-IT" altLang="it-IT" sz="2000" i="1" smtClean="0">
                <a:solidFill>
                  <a:schemeClr val="bg1"/>
                </a:solidFill>
                <a:latin typeface="Comic Sans MS" pitchFamily="66" charset="0"/>
              </a:rPr>
              <a:t>reale</a:t>
            </a:r>
            <a:r>
              <a:rPr lang="it-IT" altLang="it-IT" sz="2000" smtClean="0">
                <a:solidFill>
                  <a:schemeClr val="bg1"/>
                </a:solidFill>
                <a:latin typeface="Comic Sans MS" pitchFamily="66" charset="0"/>
              </a:rPr>
              <a:t> diversità, che non esclude una </a:t>
            </a:r>
            <a:r>
              <a:rPr lang="it-IT" altLang="it-IT" sz="2000" i="1" smtClean="0">
                <a:solidFill>
                  <a:schemeClr val="bg1"/>
                </a:solidFill>
                <a:latin typeface="Comic Sans MS" pitchFamily="66" charset="0"/>
              </a:rPr>
              <a:t>reale</a:t>
            </a:r>
            <a:r>
              <a:rPr lang="it-IT" altLang="it-IT" sz="2000" smtClean="0">
                <a:solidFill>
                  <a:schemeClr val="bg1"/>
                </a:solidFill>
                <a:latin typeface="Comic Sans MS" pitchFamily="66" charset="0"/>
              </a:rPr>
              <a:t> uguaglianza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it-IT" altLang="it-IT" sz="2000" smtClean="0">
                <a:solidFill>
                  <a:schemeClr val="bg1"/>
                </a:solidFill>
                <a:latin typeface="Comic Sans MS" pitchFamily="66" charset="0"/>
              </a:rPr>
              <a:t>*</a:t>
            </a:r>
            <a:r>
              <a:rPr lang="it-IT" altLang="it-IT" sz="2000" smtClean="0">
                <a:solidFill>
                  <a:srgbClr val="00FFFF"/>
                </a:solidFill>
                <a:latin typeface="Comic Sans MS" pitchFamily="66" charset="0"/>
              </a:rPr>
              <a:t>Distinzione tra: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it-IT" altLang="it-IT" sz="2000" smtClean="0">
                <a:solidFill>
                  <a:schemeClr val="bg1"/>
                </a:solidFill>
                <a:latin typeface="Comic Sans MS" pitchFamily="66" charset="0"/>
              </a:rPr>
              <a:t>- </a:t>
            </a:r>
            <a:r>
              <a:rPr lang="it-IT" altLang="it-IT" sz="2000" smtClean="0">
                <a:solidFill>
                  <a:srgbClr val="FFFF00"/>
                </a:solidFill>
                <a:latin typeface="Comic Sans MS" pitchFamily="66" charset="0"/>
              </a:rPr>
              <a:t>analogia di </a:t>
            </a:r>
            <a:r>
              <a:rPr lang="it-IT" altLang="it-IT" sz="2000" i="1" smtClean="0">
                <a:solidFill>
                  <a:srgbClr val="FFFF00"/>
                </a:solidFill>
                <a:latin typeface="Comic Sans MS" pitchFamily="66" charset="0"/>
              </a:rPr>
              <a:t>proporzione</a:t>
            </a:r>
            <a:r>
              <a:rPr lang="it-IT" altLang="it-IT" sz="2000" b="1" smtClean="0">
                <a:solidFill>
                  <a:schemeClr val="bg1"/>
                </a:solidFill>
                <a:latin typeface="Comic Sans MS" pitchFamily="66" charset="0"/>
              </a:rPr>
              <a:t> </a:t>
            </a:r>
            <a:r>
              <a:rPr lang="it-IT" altLang="it-IT" sz="2000" smtClean="0">
                <a:solidFill>
                  <a:schemeClr val="bg1"/>
                </a:solidFill>
                <a:latin typeface="Comic Sans MS" pitchFamily="66" charset="0"/>
              </a:rPr>
              <a:t>(tra termini)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it-IT" altLang="it-IT" sz="2000" smtClean="0">
                <a:latin typeface="Comic Sans MS" pitchFamily="66" charset="0"/>
              </a:rPr>
              <a:t>A:B=B:C=A:C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it-IT" altLang="it-IT" sz="2000" smtClean="0">
                <a:solidFill>
                  <a:schemeClr val="bg1"/>
                </a:solidFill>
                <a:latin typeface="Comic Sans MS" pitchFamily="66" charset="0"/>
              </a:rPr>
              <a:t>-</a:t>
            </a:r>
            <a:r>
              <a:rPr lang="it-IT" altLang="it-IT" sz="2000" smtClean="0">
                <a:solidFill>
                  <a:srgbClr val="FFFF00"/>
                </a:solidFill>
                <a:latin typeface="Comic Sans MS" pitchFamily="66" charset="0"/>
              </a:rPr>
              <a:t>analogia di </a:t>
            </a:r>
            <a:r>
              <a:rPr lang="it-IT" altLang="it-IT" sz="2000" i="1" smtClean="0">
                <a:solidFill>
                  <a:srgbClr val="FFFF00"/>
                </a:solidFill>
                <a:latin typeface="Comic Sans MS" pitchFamily="66" charset="0"/>
              </a:rPr>
              <a:t>proporzionalità</a:t>
            </a:r>
            <a:r>
              <a:rPr lang="it-IT" altLang="it-IT" sz="2000" smtClean="0">
                <a:solidFill>
                  <a:schemeClr val="bg1"/>
                </a:solidFill>
                <a:latin typeface="Comic Sans MS" pitchFamily="66" charset="0"/>
              </a:rPr>
              <a:t> (di rapporti tra termini)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it-IT" altLang="it-IT" sz="2000" smtClean="0">
                <a:solidFill>
                  <a:srgbClr val="000000"/>
                </a:solidFill>
                <a:latin typeface="Comic Sans MS" pitchFamily="66" charset="0"/>
              </a:rPr>
              <a:t>A/B=C/D=D/E…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it-IT" altLang="it-IT" sz="2000" smtClean="0">
                <a:solidFill>
                  <a:schemeClr val="bg1"/>
                </a:solidFill>
                <a:latin typeface="Comic Sans MS" pitchFamily="66" charset="0"/>
              </a:rPr>
              <a:t>In una duplice modalità: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it-IT" altLang="it-IT" sz="2000" smtClean="0">
                <a:solidFill>
                  <a:schemeClr val="bg1"/>
                </a:solidFill>
                <a:latin typeface="Comic Sans MS" pitchFamily="66" charset="0"/>
              </a:rPr>
              <a:t>-</a:t>
            </a:r>
            <a:r>
              <a:rPr lang="it-IT" altLang="it-IT" sz="2000" i="1" smtClean="0">
                <a:solidFill>
                  <a:schemeClr val="bg1"/>
                </a:solidFill>
                <a:latin typeface="Comic Sans MS" pitchFamily="66" charset="0"/>
              </a:rPr>
              <a:t>estrinseca</a:t>
            </a:r>
            <a:r>
              <a:rPr lang="it-IT" altLang="it-IT" sz="2000" smtClean="0">
                <a:solidFill>
                  <a:schemeClr val="bg1"/>
                </a:solidFill>
                <a:latin typeface="Comic Sans MS" pitchFamily="66" charset="0"/>
              </a:rPr>
              <a:t>: in cui la perfezione è colta solo in un analogato pienam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it-IT" altLang="it-IT" sz="2000" smtClean="0">
                <a:solidFill>
                  <a:schemeClr val="bg1"/>
                </a:solidFill>
                <a:latin typeface="Comic Sans MS" pitchFamily="66" charset="0"/>
              </a:rPr>
              <a:t>-</a:t>
            </a:r>
            <a:r>
              <a:rPr lang="it-IT" altLang="it-IT" sz="2000" i="1" smtClean="0">
                <a:solidFill>
                  <a:schemeClr val="bg1"/>
                </a:solidFill>
                <a:latin typeface="Comic Sans MS" pitchFamily="66" charset="0"/>
              </a:rPr>
              <a:t>intrinseca</a:t>
            </a:r>
            <a:r>
              <a:rPr lang="it-IT" altLang="it-IT" sz="2000" smtClean="0">
                <a:solidFill>
                  <a:schemeClr val="bg1"/>
                </a:solidFill>
                <a:latin typeface="Comic Sans MS" pitchFamily="66" charset="0"/>
              </a:rPr>
              <a:t>: in cui la perfezione è colta in tutti i termini, ma diversam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it-IT" altLang="it-IT" sz="2000" smtClean="0">
                <a:solidFill>
                  <a:srgbClr val="00FFFF"/>
                </a:solidFill>
                <a:latin typeface="Comic Sans MS" pitchFamily="66" charset="0"/>
              </a:rPr>
              <a:t>* Presupposti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it-IT" altLang="it-IT" sz="2000" smtClean="0">
                <a:solidFill>
                  <a:schemeClr val="bg1"/>
                </a:solidFill>
                <a:latin typeface="Comic Sans MS" pitchFamily="66" charset="0"/>
              </a:rPr>
              <a:t>-</a:t>
            </a:r>
            <a:r>
              <a:rPr lang="it-IT" altLang="it-IT" sz="2000" smtClean="0">
                <a:solidFill>
                  <a:srgbClr val="FFFF00"/>
                </a:solidFill>
                <a:latin typeface="Comic Sans MS" pitchFamily="66" charset="0"/>
              </a:rPr>
              <a:t>lo schema causa /effetto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it-IT" altLang="it-IT" sz="2000" smtClean="0">
                <a:solidFill>
                  <a:schemeClr val="bg1"/>
                </a:solidFill>
                <a:latin typeface="Comic Sans MS" pitchFamily="66" charset="0"/>
              </a:rPr>
              <a:t>-</a:t>
            </a:r>
            <a:r>
              <a:rPr lang="it-IT" altLang="it-IT" sz="2000" smtClean="0">
                <a:solidFill>
                  <a:srgbClr val="FFFF00"/>
                </a:solidFill>
                <a:latin typeface="Comic Sans MS" pitchFamily="66" charset="0"/>
              </a:rPr>
              <a:t>distinzione tra: </a:t>
            </a:r>
            <a:r>
              <a:rPr lang="it-IT" altLang="it-IT" sz="2000" smtClean="0">
                <a:solidFill>
                  <a:schemeClr val="bg1"/>
                </a:solidFill>
                <a:latin typeface="Comic Sans MS" pitchFamily="66" charset="0"/>
              </a:rPr>
              <a:t> ‘perfezioni’ semplici  e miste: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it-IT" altLang="it-IT" sz="2000" smtClean="0">
                <a:solidFill>
                  <a:schemeClr val="bg1"/>
                </a:solidFill>
                <a:latin typeface="Comic Sans MS" pitchFamily="66" charset="0"/>
              </a:rPr>
              <a:t> si ritrovano formalm. nella causa e si attrib. ad essa in modo </a:t>
            </a:r>
            <a:r>
              <a:rPr lang="it-IT" altLang="it-IT" sz="2000" i="1" smtClean="0">
                <a:solidFill>
                  <a:schemeClr val="bg1"/>
                </a:solidFill>
                <a:latin typeface="Comic Sans MS" pitchFamily="66" charset="0"/>
              </a:rPr>
              <a:t>proprio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it-IT" altLang="it-IT" sz="2000" smtClean="0">
                <a:solidFill>
                  <a:schemeClr val="bg1"/>
                </a:solidFill>
                <a:latin typeface="Comic Sans MS" pitchFamily="66" charset="0"/>
              </a:rPr>
              <a:t> si ritrovano nella causa in modo improprio e si attrib. </a:t>
            </a:r>
            <a:r>
              <a:rPr lang="it-IT" altLang="it-IT" sz="2000" i="1" smtClean="0">
                <a:solidFill>
                  <a:schemeClr val="bg1"/>
                </a:solidFill>
                <a:latin typeface="Comic Sans MS" pitchFamily="66" charset="0"/>
              </a:rPr>
              <a:t>metaforicam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it-IT" altLang="it-IT" sz="2000" smtClean="0">
                <a:solidFill>
                  <a:schemeClr val="bg1"/>
                </a:solidFill>
                <a:latin typeface="Comic Sans MS" pitchFamily="66" charset="0"/>
              </a:rPr>
              <a:t>-</a:t>
            </a:r>
            <a:r>
              <a:rPr lang="it-IT" altLang="it-IT" sz="2000" smtClean="0">
                <a:solidFill>
                  <a:srgbClr val="FFFF00"/>
                </a:solidFill>
                <a:latin typeface="Comic Sans MS" pitchFamily="66" charset="0"/>
              </a:rPr>
              <a:t>distinzione tra </a:t>
            </a:r>
            <a:r>
              <a:rPr lang="it-IT" altLang="it-IT" sz="2000" i="1" smtClean="0">
                <a:solidFill>
                  <a:srgbClr val="FFFF00"/>
                </a:solidFill>
                <a:latin typeface="Comic Sans MS" pitchFamily="66" charset="0"/>
              </a:rPr>
              <a:t>res significata</a:t>
            </a:r>
            <a:r>
              <a:rPr lang="it-IT" altLang="it-IT" sz="2000" smtClean="0">
                <a:solidFill>
                  <a:srgbClr val="FFFF00"/>
                </a:solidFill>
                <a:latin typeface="Comic Sans MS" pitchFamily="66" charset="0"/>
              </a:rPr>
              <a:t> e </a:t>
            </a:r>
            <a:r>
              <a:rPr lang="it-IT" altLang="it-IT" sz="2000" i="1" smtClean="0">
                <a:solidFill>
                  <a:srgbClr val="FFFF00"/>
                </a:solidFill>
                <a:latin typeface="Comic Sans MS" pitchFamily="66" charset="0"/>
              </a:rPr>
              <a:t>modus significandi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3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152400"/>
            <a:ext cx="8534400" cy="457200"/>
          </a:xfrm>
        </p:spPr>
        <p:txBody>
          <a:bodyPr/>
          <a:lstStyle/>
          <a:p>
            <a:pPr algn="l" eaLnBrk="1" hangingPunct="1"/>
            <a:r>
              <a:rPr lang="it-IT" altLang="it-IT" sz="2400" b="1" i="1" smtClean="0">
                <a:solidFill>
                  <a:srgbClr val="C00000"/>
                </a:solidFill>
                <a:latin typeface="Comic Sans MS" pitchFamily="66" charset="0"/>
              </a:rPr>
              <a:t>Via</a:t>
            </a:r>
            <a:r>
              <a:rPr lang="it-IT" altLang="it-IT" sz="2400" b="1" smtClean="0">
                <a:solidFill>
                  <a:srgbClr val="C00000"/>
                </a:solidFill>
                <a:latin typeface="Comic Sans MS" pitchFamily="66" charset="0"/>
              </a:rPr>
              <a:t> </a:t>
            </a:r>
            <a:r>
              <a:rPr lang="it-IT" altLang="it-IT" sz="2400" smtClean="0">
                <a:solidFill>
                  <a:srgbClr val="C00000"/>
                </a:solidFill>
                <a:latin typeface="Comic Sans MS" pitchFamily="66" charset="0"/>
              </a:rPr>
              <a:t>analogica</a:t>
            </a:r>
            <a:r>
              <a:rPr lang="it-IT" altLang="it-IT" sz="2400" b="1" smtClean="0">
                <a:solidFill>
                  <a:srgbClr val="C00000"/>
                </a:solidFill>
                <a:latin typeface="Comic Sans MS" pitchFamily="66" charset="0"/>
              </a:rPr>
              <a:t>… </a:t>
            </a:r>
          </a:p>
        </p:txBody>
      </p:sp>
      <p:sp>
        <p:nvSpPr>
          <p:cNvPr id="9011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609600"/>
            <a:ext cx="8534400" cy="6096000"/>
          </a:xfrm>
        </p:spPr>
        <p:txBody>
          <a:bodyPr/>
          <a:lstStyle/>
          <a:p>
            <a:pPr eaLnBrk="1" hangingPunct="1"/>
            <a:r>
              <a:rPr lang="it-IT" altLang="it-IT" sz="2000" smtClean="0">
                <a:solidFill>
                  <a:srgbClr val="00FFFF"/>
                </a:solidFill>
                <a:latin typeface="Comic Sans MS" pitchFamily="66" charset="0"/>
              </a:rPr>
              <a:t>Cfr.TOMMASO,</a:t>
            </a:r>
            <a:r>
              <a:rPr lang="it-IT" altLang="it-IT" sz="2000" i="1" smtClean="0">
                <a:solidFill>
                  <a:srgbClr val="00FFFF"/>
                </a:solidFill>
                <a:latin typeface="Comic Sans MS" pitchFamily="66" charset="0"/>
              </a:rPr>
              <a:t> Summa Theologiae</a:t>
            </a:r>
          </a:p>
          <a:p>
            <a:pPr eaLnBrk="1" hangingPunct="1"/>
            <a:r>
              <a:rPr lang="it-IT" altLang="it-IT" sz="2000" smtClean="0">
                <a:solidFill>
                  <a:schemeClr val="bg1"/>
                </a:solidFill>
                <a:latin typeface="Comic Sans MS" pitchFamily="66" charset="0"/>
              </a:rPr>
              <a:t>Evitare 2 silenzi:</a:t>
            </a:r>
          </a:p>
          <a:p>
            <a:pPr eaLnBrk="1" hangingPunct="1">
              <a:buFontTx/>
              <a:buChar char="-"/>
            </a:pPr>
            <a:r>
              <a:rPr lang="it-IT" altLang="it-IT" sz="2000" smtClean="0">
                <a:solidFill>
                  <a:srgbClr val="FFFF00"/>
                </a:solidFill>
                <a:latin typeface="Comic Sans MS" pitchFamily="66" charset="0"/>
              </a:rPr>
              <a:t>univocismo</a:t>
            </a:r>
            <a:r>
              <a:rPr lang="it-IT" altLang="it-IT" sz="2000" smtClean="0">
                <a:solidFill>
                  <a:schemeClr val="bg1"/>
                </a:solidFill>
                <a:latin typeface="Comic Sans MS" pitchFamily="66" charset="0"/>
              </a:rPr>
              <a:t>:cfr. la mistica;   </a:t>
            </a:r>
            <a:r>
              <a:rPr lang="it-IT" altLang="it-IT" sz="2000" smtClean="0">
                <a:solidFill>
                  <a:srgbClr val="FFFF00"/>
                </a:solidFill>
                <a:latin typeface="Comic Sans MS" pitchFamily="66" charset="0"/>
              </a:rPr>
              <a:t>equivocismo</a:t>
            </a:r>
            <a:r>
              <a:rPr lang="it-IT" altLang="it-IT" sz="2000" smtClean="0">
                <a:solidFill>
                  <a:schemeClr val="bg1"/>
                </a:solidFill>
                <a:latin typeface="Comic Sans MS" pitchFamily="66" charset="0"/>
              </a:rPr>
              <a:t>: cfr. l’ agnosticismo</a:t>
            </a:r>
          </a:p>
          <a:p>
            <a:pPr eaLnBrk="1" hangingPunct="1"/>
            <a:r>
              <a:rPr lang="it-IT" altLang="it-IT" sz="2000" smtClean="0">
                <a:solidFill>
                  <a:schemeClr val="bg1"/>
                </a:solidFill>
                <a:latin typeface="Comic Sans MS" pitchFamily="66" charset="0"/>
              </a:rPr>
              <a:t>L</a:t>
            </a:r>
            <a:r>
              <a:rPr lang="ja-JP" altLang="it-IT" sz="2000" smtClean="0">
                <a:solidFill>
                  <a:schemeClr val="bg1"/>
                </a:solidFill>
              </a:rPr>
              <a:t>’</a:t>
            </a:r>
            <a:r>
              <a:rPr lang="it-IT" altLang="ja-JP" sz="2000" smtClean="0">
                <a:solidFill>
                  <a:schemeClr val="bg1"/>
                </a:solidFill>
                <a:latin typeface="Comic Sans MS" pitchFamily="66" charset="0"/>
              </a:rPr>
              <a:t>intreccio del Concilio Lateranense IV (1215)</a:t>
            </a:r>
            <a:r>
              <a:rPr lang="it-IT" altLang="ja-JP" sz="2000" smtClean="0">
                <a:solidFill>
                  <a:srgbClr val="3366FF"/>
                </a:solidFill>
                <a:latin typeface="Comic Sans MS" pitchFamily="66" charset="0"/>
              </a:rPr>
              <a:t> </a:t>
            </a:r>
            <a:r>
              <a:rPr lang="it-IT" altLang="ja-JP" sz="2000" smtClean="0">
                <a:solidFill>
                  <a:srgbClr val="FFFFFF"/>
                </a:solidFill>
                <a:latin typeface="Comic Sans MS" pitchFamily="66" charset="0"/>
              </a:rPr>
              <a:t>(DS 432):</a:t>
            </a:r>
          </a:p>
          <a:p>
            <a:pPr algn="ctr" eaLnBrk="1" hangingPunct="1">
              <a:buFontTx/>
              <a:buNone/>
            </a:pPr>
            <a:r>
              <a:rPr lang="it-IT" altLang="it-IT" sz="2000" i="1" smtClean="0">
                <a:latin typeface="Comic Sans MS" pitchFamily="66" charset="0"/>
              </a:rPr>
              <a:t>inter creatorem et creaturam non potest tanta similitudo notari, </a:t>
            </a:r>
          </a:p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it-IT" altLang="it-IT" sz="2000" i="1" smtClean="0">
                <a:latin typeface="Comic Sans MS" pitchFamily="66" charset="0"/>
              </a:rPr>
              <a:t>quin inter eos maior sit dissimilitudo eorum</a:t>
            </a:r>
            <a:endParaRPr lang="it-IT" altLang="it-IT" sz="2000" smtClean="0">
              <a:solidFill>
                <a:schemeClr val="bg1"/>
              </a:solidFill>
              <a:latin typeface="Comic Sans MS" pitchFamily="66" charset="0"/>
            </a:endParaRPr>
          </a:p>
          <a:p>
            <a:pPr eaLnBrk="1" hangingPunct="1">
              <a:buFontTx/>
              <a:buNone/>
            </a:pPr>
            <a:r>
              <a:rPr lang="it-IT" altLang="it-IT" sz="1800" i="1" smtClean="0">
                <a:solidFill>
                  <a:schemeClr val="bg1"/>
                </a:solidFill>
                <a:latin typeface="Comic Sans MS" pitchFamily="66" charset="0"/>
              </a:rPr>
              <a:t>Unicum</a:t>
            </a:r>
            <a:r>
              <a:rPr lang="it-IT" altLang="it-IT" sz="1800" smtClean="0">
                <a:solidFill>
                  <a:schemeClr val="bg1"/>
                </a:solidFill>
                <a:latin typeface="Comic Sans MS" pitchFamily="66" charset="0"/>
              </a:rPr>
              <a:t> di Dio:  essenza=esistere</a:t>
            </a:r>
          </a:p>
          <a:p>
            <a:pPr eaLnBrk="1" hangingPunct="1">
              <a:buFontTx/>
              <a:buNone/>
            </a:pPr>
            <a:r>
              <a:rPr lang="it-IT" altLang="it-IT" sz="2000" smtClean="0">
                <a:solidFill>
                  <a:schemeClr val="bg1"/>
                </a:solidFill>
                <a:latin typeface="Comic Sans MS" pitchFamily="66" charset="0"/>
              </a:rPr>
              <a:t>a) Di lui </a:t>
            </a:r>
            <a:r>
              <a:rPr lang="it-IT" altLang="it-IT" sz="2000" i="1" smtClean="0">
                <a:solidFill>
                  <a:srgbClr val="FFFF00"/>
                </a:solidFill>
                <a:latin typeface="Comic Sans MS" pitchFamily="66" charset="0"/>
              </a:rPr>
              <a:t>affermiamo</a:t>
            </a:r>
            <a:r>
              <a:rPr lang="it-IT" altLang="it-IT" sz="2000" smtClean="0">
                <a:solidFill>
                  <a:schemeClr val="bg1"/>
                </a:solidFill>
                <a:latin typeface="Comic Sans MS" pitchFamily="66" charset="0"/>
              </a:rPr>
              <a:t> perché</a:t>
            </a:r>
          </a:p>
          <a:p>
            <a:pPr eaLnBrk="1" hangingPunct="1">
              <a:buFontTx/>
              <a:buNone/>
            </a:pPr>
            <a:r>
              <a:rPr lang="it-IT" altLang="it-IT" sz="2000" smtClean="0">
                <a:solidFill>
                  <a:srgbClr val="00FFFF"/>
                </a:solidFill>
                <a:latin typeface="Comic Sans MS" pitchFamily="66" charset="0"/>
              </a:rPr>
              <a:t>Ragioni dell</a:t>
            </a:r>
            <a:r>
              <a:rPr lang="ja-JP" altLang="it-IT" sz="2000" smtClean="0">
                <a:solidFill>
                  <a:srgbClr val="00FFFF"/>
                </a:solidFill>
              </a:rPr>
              <a:t>’</a:t>
            </a:r>
            <a:r>
              <a:rPr lang="it-IT" altLang="ja-JP" sz="2000" smtClean="0">
                <a:solidFill>
                  <a:srgbClr val="00FFFF"/>
                </a:solidFill>
                <a:latin typeface="Comic Sans MS" pitchFamily="66" charset="0"/>
              </a:rPr>
              <a:t>antropomorfismo</a:t>
            </a:r>
            <a:r>
              <a:rPr lang="it-IT" altLang="ja-JP" sz="2000" smtClean="0">
                <a:solidFill>
                  <a:schemeClr val="bg1"/>
                </a:solidFill>
                <a:latin typeface="Comic Sans MS" pitchFamily="66" charset="0"/>
              </a:rPr>
              <a:t>: Dio si </a:t>
            </a:r>
            <a:r>
              <a:rPr lang="it-IT" altLang="ja-JP" sz="2000" i="1" smtClean="0">
                <a:solidFill>
                  <a:srgbClr val="FFFF00"/>
                </a:solidFill>
                <a:latin typeface="Comic Sans MS" pitchFamily="66" charset="0"/>
              </a:rPr>
              <a:t>svela</a:t>
            </a:r>
            <a:r>
              <a:rPr lang="it-IT" altLang="ja-JP" sz="2000" smtClean="0">
                <a:solidFill>
                  <a:schemeClr val="bg1"/>
                </a:solidFill>
                <a:latin typeface="Comic Sans MS" pitchFamily="66" charset="0"/>
              </a:rPr>
              <a:t> all</a:t>
            </a:r>
            <a:r>
              <a:rPr lang="ja-JP" altLang="it-IT" sz="2000" smtClean="0">
                <a:solidFill>
                  <a:schemeClr val="bg1"/>
                </a:solidFill>
              </a:rPr>
              <a:t>’</a:t>
            </a:r>
            <a:r>
              <a:rPr lang="it-IT" altLang="ja-JP" sz="2000" smtClean="0">
                <a:solidFill>
                  <a:schemeClr val="bg1"/>
                </a:solidFill>
                <a:latin typeface="Comic Sans MS" pitchFamily="66" charset="0"/>
              </a:rPr>
              <a:t>uomo</a:t>
            </a:r>
          </a:p>
          <a:p>
            <a:pPr eaLnBrk="1" hangingPunct="1">
              <a:buFontTx/>
              <a:buNone/>
            </a:pPr>
            <a:r>
              <a:rPr lang="it-IT" altLang="it-IT" sz="2000" smtClean="0">
                <a:solidFill>
                  <a:schemeClr val="bg1"/>
                </a:solidFill>
                <a:latin typeface="Comic Sans MS" pitchFamily="66" charset="0"/>
              </a:rPr>
              <a:t>b) Dio lui </a:t>
            </a:r>
            <a:r>
              <a:rPr lang="it-IT" altLang="it-IT" sz="2000" i="1" smtClean="0">
                <a:solidFill>
                  <a:srgbClr val="FFFF00"/>
                </a:solidFill>
                <a:latin typeface="Comic Sans MS" pitchFamily="66" charset="0"/>
              </a:rPr>
              <a:t>neghiamo </a:t>
            </a:r>
            <a:r>
              <a:rPr lang="it-IT" altLang="it-IT" sz="2000" smtClean="0">
                <a:solidFill>
                  <a:schemeClr val="bg1"/>
                </a:solidFill>
                <a:latin typeface="Comic Sans MS" pitchFamily="66" charset="0"/>
              </a:rPr>
              <a:t>perchè</a:t>
            </a:r>
            <a:r>
              <a:rPr lang="it-IT" altLang="it-IT" sz="1800" smtClean="0">
                <a:solidFill>
                  <a:schemeClr val="bg1"/>
                </a:solidFill>
                <a:latin typeface="Comic Sans MS" pitchFamily="66" charset="0"/>
              </a:rPr>
              <a:t> </a:t>
            </a:r>
          </a:p>
          <a:p>
            <a:pPr eaLnBrk="1" hangingPunct="1">
              <a:buFontTx/>
              <a:buNone/>
            </a:pPr>
            <a:r>
              <a:rPr lang="it-IT" altLang="it-IT" sz="1800" smtClean="0">
                <a:solidFill>
                  <a:schemeClr val="bg1"/>
                </a:solidFill>
                <a:latin typeface="Comic Sans MS" pitchFamily="66" charset="0"/>
              </a:rPr>
              <a:t>ogni detto è margine int. del dicibile; ogni non-detto è margine est. del detto</a:t>
            </a:r>
          </a:p>
          <a:p>
            <a:pPr eaLnBrk="1" hangingPunct="1">
              <a:buFontTx/>
              <a:buNone/>
            </a:pPr>
            <a:r>
              <a:rPr lang="it-IT" altLang="it-IT" sz="2000" smtClean="0">
                <a:solidFill>
                  <a:srgbClr val="00FFFF"/>
                </a:solidFill>
                <a:latin typeface="Comic Sans MS" pitchFamily="66" charset="0"/>
              </a:rPr>
              <a:t>Ragioni della teologia negativa: </a:t>
            </a:r>
            <a:r>
              <a:rPr lang="it-IT" altLang="it-IT" sz="2000" i="1" smtClean="0">
                <a:solidFill>
                  <a:schemeClr val="bg1"/>
                </a:solidFill>
                <a:latin typeface="Comic Sans MS" pitchFamily="66" charset="0"/>
              </a:rPr>
              <a:t>: </a:t>
            </a:r>
            <a:r>
              <a:rPr lang="it-IT" altLang="it-IT" sz="2000" smtClean="0">
                <a:solidFill>
                  <a:schemeClr val="bg1"/>
                </a:solidFill>
                <a:latin typeface="Comic Sans MS" pitchFamily="66" charset="0"/>
              </a:rPr>
              <a:t> Dio si </a:t>
            </a:r>
            <a:r>
              <a:rPr lang="it-IT" altLang="it-IT" sz="2000" i="1" smtClean="0">
                <a:solidFill>
                  <a:srgbClr val="FFFF00"/>
                </a:solidFill>
                <a:latin typeface="Comic Sans MS" pitchFamily="66" charset="0"/>
              </a:rPr>
              <a:t>ri-vela</a:t>
            </a:r>
            <a:r>
              <a:rPr lang="it-IT" altLang="it-IT" sz="2000" smtClean="0">
                <a:solidFill>
                  <a:schemeClr val="bg1"/>
                </a:solidFill>
                <a:latin typeface="Comic Sans MS" pitchFamily="66" charset="0"/>
              </a:rPr>
              <a:t> all</a:t>
            </a:r>
            <a:r>
              <a:rPr lang="ja-JP" altLang="it-IT" sz="2000" smtClean="0">
                <a:solidFill>
                  <a:schemeClr val="bg1"/>
                </a:solidFill>
              </a:rPr>
              <a:t>’</a:t>
            </a:r>
            <a:r>
              <a:rPr lang="it-IT" altLang="ja-JP" sz="2000" smtClean="0">
                <a:solidFill>
                  <a:schemeClr val="bg1"/>
                </a:solidFill>
                <a:latin typeface="Comic Sans MS" pitchFamily="66" charset="0"/>
              </a:rPr>
              <a:t>uomo</a:t>
            </a:r>
          </a:p>
          <a:p>
            <a:pPr eaLnBrk="1" hangingPunct="1">
              <a:buFontTx/>
              <a:buNone/>
            </a:pPr>
            <a:r>
              <a:rPr lang="it-IT" altLang="it-IT" sz="2000" smtClean="0">
                <a:solidFill>
                  <a:schemeClr val="bg1"/>
                </a:solidFill>
                <a:latin typeface="Comic Sans MS" pitchFamily="66" charset="0"/>
              </a:rPr>
              <a:t>Dio è tutto e può esser sempre Altro, </a:t>
            </a:r>
          </a:p>
          <a:p>
            <a:pPr eaLnBrk="1" hangingPunct="1">
              <a:buFontTx/>
              <a:buNone/>
            </a:pPr>
            <a:r>
              <a:rPr lang="it-IT" altLang="it-IT" sz="2000" smtClean="0">
                <a:solidFill>
                  <a:schemeClr val="bg1"/>
                </a:solidFill>
                <a:latin typeface="Comic Sans MS" pitchFamily="66" charset="0"/>
              </a:rPr>
              <a:t>può dirsi “di più”, paradossalmente, solo </a:t>
            </a:r>
            <a:r>
              <a:rPr lang="ja-JP" altLang="it-IT" sz="2000" smtClean="0">
                <a:solidFill>
                  <a:schemeClr val="bg1"/>
                </a:solidFill>
              </a:rPr>
              <a:t>“</a:t>
            </a:r>
            <a:r>
              <a:rPr lang="it-IT" altLang="ja-JP" sz="2000" smtClean="0">
                <a:solidFill>
                  <a:schemeClr val="bg1"/>
                </a:solidFill>
                <a:latin typeface="Comic Sans MS" pitchFamily="66" charset="0"/>
              </a:rPr>
              <a:t>diminuendo</a:t>
            </a:r>
            <a:r>
              <a:rPr lang="ja-JP" altLang="it-IT" sz="2000" smtClean="0">
                <a:solidFill>
                  <a:schemeClr val="bg1"/>
                </a:solidFill>
              </a:rPr>
              <a:t>”</a:t>
            </a:r>
            <a:r>
              <a:rPr lang="it-IT" altLang="ja-JP" sz="2000" smtClean="0">
                <a:solidFill>
                  <a:schemeClr val="bg1"/>
                </a:solidFill>
                <a:latin typeface="Comic Sans MS" pitchFamily="66" charset="0"/>
              </a:rPr>
              <a:t> (stile kenotico...)</a:t>
            </a:r>
            <a:endParaRPr lang="it-IT" altLang="ja-JP" sz="2000" smtClean="0">
              <a:solidFill>
                <a:srgbClr val="00FFFF"/>
              </a:solidFill>
              <a:latin typeface="Comic Sans MS" pitchFamily="66" charset="0"/>
            </a:endParaRPr>
          </a:p>
          <a:p>
            <a:pPr eaLnBrk="1" hangingPunct="1">
              <a:buFontTx/>
              <a:buNone/>
            </a:pPr>
            <a:r>
              <a:rPr lang="it-IT" altLang="it-IT" sz="2000" smtClean="0">
                <a:solidFill>
                  <a:schemeClr val="bg1"/>
                </a:solidFill>
                <a:latin typeface="Comic Sans MS" pitchFamily="66" charset="0"/>
              </a:rPr>
              <a:t>c) è </a:t>
            </a:r>
            <a:r>
              <a:rPr lang="it-IT" altLang="it-IT" sz="2000" i="1" smtClean="0">
                <a:solidFill>
                  <a:srgbClr val="FFFF00"/>
                </a:solidFill>
                <a:latin typeface="Comic Sans MS" pitchFamily="66" charset="0"/>
              </a:rPr>
              <a:t>oltre</a:t>
            </a:r>
            <a:r>
              <a:rPr lang="it-IT" altLang="it-IT" sz="2000" smtClean="0">
                <a:solidFill>
                  <a:schemeClr val="bg1"/>
                </a:solidFill>
                <a:latin typeface="Comic Sans MS" pitchFamily="66" charset="0"/>
              </a:rPr>
              <a:t> noi stessi - via </a:t>
            </a:r>
            <a:r>
              <a:rPr lang="it-IT" altLang="it-IT" sz="2000" i="1" smtClean="0">
                <a:solidFill>
                  <a:srgbClr val="FFFF00"/>
                </a:solidFill>
                <a:latin typeface="Comic Sans MS" pitchFamily="66" charset="0"/>
              </a:rPr>
              <a:t>eminenza</a:t>
            </a:r>
          </a:p>
          <a:p>
            <a:pPr eaLnBrk="1" hangingPunct="1">
              <a:buFontTx/>
              <a:buNone/>
            </a:pPr>
            <a:r>
              <a:rPr lang="it-IT" altLang="it-IT" sz="1800" smtClean="0">
                <a:solidFill>
                  <a:schemeClr val="bg1"/>
                </a:solidFill>
                <a:latin typeface="Comic Sans MS" pitchFamily="66" charset="0"/>
              </a:rPr>
              <a:t>Per far </a:t>
            </a:r>
            <a:r>
              <a:rPr lang="it-IT" altLang="it-IT" sz="1800" i="1" smtClean="0">
                <a:solidFill>
                  <a:schemeClr val="bg1"/>
                </a:solidFill>
                <a:latin typeface="Comic Sans MS" pitchFamily="66" charset="0"/>
              </a:rPr>
              <a:t>convenire</a:t>
            </a:r>
            <a:r>
              <a:rPr lang="it-IT" altLang="it-IT" sz="1800" smtClean="0">
                <a:solidFill>
                  <a:schemeClr val="bg1"/>
                </a:solidFill>
                <a:latin typeface="Comic Sans MS" pitchFamily="66" charset="0"/>
              </a:rPr>
              <a:t> a Dio la attribuzione; </a:t>
            </a:r>
            <a:r>
              <a:rPr lang="it-IT" altLang="it-IT" sz="1800" smtClean="0">
                <a:solidFill>
                  <a:srgbClr val="00FFFF"/>
                </a:solidFill>
                <a:latin typeface="Comic Sans MS" pitchFamily="66" charset="0"/>
              </a:rPr>
              <a:t>singolarità di Dio</a:t>
            </a:r>
            <a:endParaRPr lang="it-IT" altLang="it-IT" sz="1800" smtClean="0">
              <a:solidFill>
                <a:srgbClr val="00FFFF"/>
              </a:solidFill>
            </a:endParaRPr>
          </a:p>
          <a:p>
            <a:pPr eaLnBrk="1" hangingPunct="1">
              <a:buFontTx/>
              <a:buNone/>
            </a:pPr>
            <a:r>
              <a:rPr lang="it-IT" altLang="it-IT" sz="1800" smtClean="0">
                <a:solidFill>
                  <a:schemeClr val="bg1"/>
                </a:solidFill>
                <a:latin typeface="Comic Sans MS" pitchFamily="66" charset="0"/>
              </a:rPr>
              <a:t>Dio può accrescersi solo rispetto a se stesso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7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381000"/>
            <a:ext cx="8382000" cy="457200"/>
          </a:xfrm>
        </p:spPr>
        <p:txBody>
          <a:bodyPr/>
          <a:lstStyle/>
          <a:p>
            <a:pPr algn="l" eaLnBrk="1" hangingPunct="1"/>
            <a:r>
              <a:rPr lang="it-IT" altLang="it-IT" sz="2400" b="1" smtClean="0">
                <a:solidFill>
                  <a:schemeClr val="bg1"/>
                </a:solidFill>
                <a:latin typeface="Comic Sans MS" pitchFamily="66" charset="0"/>
              </a:rPr>
              <a:t>  </a:t>
            </a:r>
            <a:r>
              <a:rPr lang="it-IT" altLang="it-IT" sz="2400" b="1" smtClean="0">
                <a:solidFill>
                  <a:srgbClr val="C00000"/>
                </a:solidFill>
                <a:latin typeface="Comic Sans MS" pitchFamily="66" charset="0"/>
              </a:rPr>
              <a:t>dire… </a:t>
            </a:r>
            <a:r>
              <a:rPr lang="it-IT" altLang="it-IT" sz="3200" smtClean="0">
                <a:solidFill>
                  <a:srgbClr val="C00000"/>
                </a:solidFill>
                <a:latin typeface="Comic Sans MS" pitchFamily="66" charset="0"/>
              </a:rPr>
              <a:t>DIO</a:t>
            </a:r>
            <a:r>
              <a:rPr lang="it-IT" altLang="it-IT" sz="2400" b="1" smtClean="0">
                <a:solidFill>
                  <a:srgbClr val="C00000"/>
                </a:solidFill>
                <a:latin typeface="Comic Sans MS" pitchFamily="66" charset="0"/>
              </a:rPr>
              <a:t> </a:t>
            </a:r>
            <a:r>
              <a:rPr lang="it-IT" altLang="it-IT" sz="2400" b="1" smtClean="0">
                <a:solidFill>
                  <a:schemeClr val="bg1"/>
                </a:solidFill>
                <a:latin typeface="Comic Sans MS" pitchFamily="66" charset="0"/>
              </a:rPr>
              <a:t>: </a:t>
            </a:r>
          </a:p>
        </p:txBody>
      </p:sp>
      <p:sp>
        <p:nvSpPr>
          <p:cNvPr id="9113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066800"/>
            <a:ext cx="8686800" cy="54102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it-IT" altLang="it-IT" sz="2400" smtClean="0">
                <a:latin typeface="Comic Sans MS" pitchFamily="66" charset="0"/>
              </a:rPr>
              <a:t>                              </a:t>
            </a:r>
            <a:r>
              <a:rPr lang="it-IT" altLang="it-IT" sz="2400" b="1" smtClean="0">
                <a:solidFill>
                  <a:srgbClr val="C00000"/>
                </a:solidFill>
                <a:latin typeface="Comic Sans MS" pitchFamily="66" charset="0"/>
              </a:rPr>
              <a:t>ATTRIBUTI</a:t>
            </a:r>
            <a:r>
              <a:rPr lang="it-IT" altLang="it-IT" sz="2400" b="1" smtClean="0">
                <a:solidFill>
                  <a:schemeClr val="bg1"/>
                </a:solidFill>
                <a:latin typeface="Comic Sans MS" pitchFamily="66" charset="0"/>
              </a:rPr>
              <a:t> </a:t>
            </a:r>
            <a:endParaRPr lang="it-IT" altLang="it-IT" sz="2400" smtClean="0">
              <a:latin typeface="Comic Sans MS" pitchFamily="66" charset="0"/>
            </a:endParaRPr>
          </a:p>
          <a:p>
            <a:pPr eaLnBrk="1" hangingPunct="1">
              <a:buFontTx/>
              <a:buNone/>
            </a:pPr>
            <a:r>
              <a:rPr lang="it-IT" altLang="it-IT" sz="2400" smtClean="0">
                <a:latin typeface="Comic Sans MS" pitchFamily="66" charset="0"/>
              </a:rPr>
              <a:t>  </a:t>
            </a:r>
            <a:r>
              <a:rPr lang="it-IT" altLang="it-IT" sz="2400" b="1" smtClean="0">
                <a:solidFill>
                  <a:srgbClr val="FFFF00"/>
                </a:solidFill>
                <a:latin typeface="Comic Sans MS" pitchFamily="66" charset="0"/>
              </a:rPr>
              <a:t>ENTITATIVI</a:t>
            </a:r>
            <a:r>
              <a:rPr lang="it-IT" altLang="it-IT" sz="2400" smtClean="0">
                <a:latin typeface="Comic Sans MS" pitchFamily="66" charset="0"/>
              </a:rPr>
              <a:t>                           </a:t>
            </a:r>
            <a:r>
              <a:rPr lang="it-IT" altLang="it-IT" sz="2400" b="1" smtClean="0">
                <a:solidFill>
                  <a:srgbClr val="00FFFF"/>
                </a:solidFill>
                <a:latin typeface="Comic Sans MS" pitchFamily="66" charset="0"/>
              </a:rPr>
              <a:t>OPERATIVI</a:t>
            </a:r>
          </a:p>
          <a:p>
            <a:pPr eaLnBrk="1" hangingPunct="1">
              <a:buFontTx/>
              <a:buNone/>
            </a:pPr>
            <a:r>
              <a:rPr lang="it-IT" altLang="it-IT" sz="2400" smtClean="0">
                <a:latin typeface="Comic Sans MS" pitchFamily="66" charset="0"/>
              </a:rPr>
              <a:t>                                  </a:t>
            </a:r>
            <a:r>
              <a:rPr lang="it-IT" altLang="it-IT" sz="2400" b="1" smtClean="0">
                <a:solidFill>
                  <a:srgbClr val="00FFFF"/>
                </a:solidFill>
                <a:latin typeface="Comic Sans MS" pitchFamily="66" charset="0"/>
              </a:rPr>
              <a:t>immanenti</a:t>
            </a:r>
            <a:r>
              <a:rPr lang="it-IT" altLang="it-IT" sz="2400" smtClean="0">
                <a:latin typeface="Comic Sans MS" pitchFamily="66" charset="0"/>
              </a:rPr>
              <a:t>                      </a:t>
            </a:r>
            <a:r>
              <a:rPr lang="it-IT" altLang="it-IT" sz="2400" b="1" smtClean="0">
                <a:solidFill>
                  <a:srgbClr val="00FFFF"/>
                </a:solidFill>
                <a:latin typeface="Comic Sans MS" pitchFamily="66" charset="0"/>
              </a:rPr>
              <a:t>transeunti</a:t>
            </a:r>
          </a:p>
          <a:p>
            <a:pPr eaLnBrk="1" hangingPunct="1">
              <a:buFontTx/>
              <a:buNone/>
            </a:pPr>
            <a:r>
              <a:rPr lang="it-IT" altLang="it-IT" sz="2400" smtClean="0">
                <a:latin typeface="Comic Sans MS" pitchFamily="66" charset="0"/>
              </a:rPr>
              <a:t>                             </a:t>
            </a:r>
            <a:r>
              <a:rPr lang="it-IT" altLang="it-IT" sz="1400" b="1" smtClean="0">
                <a:solidFill>
                  <a:schemeClr val="bg1"/>
                </a:solidFill>
                <a:latin typeface="Comic Sans MS" pitchFamily="66" charset="0"/>
              </a:rPr>
              <a:t>dimens intellett</a:t>
            </a:r>
            <a:r>
              <a:rPr lang="it-IT" altLang="it-IT" sz="1400" smtClean="0">
                <a:latin typeface="Comic Sans MS" pitchFamily="66" charset="0"/>
              </a:rPr>
              <a:t>.         </a:t>
            </a:r>
            <a:r>
              <a:rPr lang="it-IT" altLang="it-IT" sz="1400" b="1" smtClean="0">
                <a:solidFill>
                  <a:schemeClr val="bg1"/>
                </a:solidFill>
                <a:latin typeface="Comic Sans MS" pitchFamily="66" charset="0"/>
              </a:rPr>
              <a:t>dimens volitiva</a:t>
            </a:r>
            <a:r>
              <a:rPr lang="it-IT" altLang="it-IT" sz="1400" smtClean="0">
                <a:latin typeface="Comic Sans MS" pitchFamily="66" charset="0"/>
              </a:rPr>
              <a:t>             </a:t>
            </a:r>
            <a:endParaRPr lang="it-IT" altLang="it-IT" sz="2400" smtClean="0">
              <a:latin typeface="Comic Sans MS" pitchFamily="66" charset="0"/>
            </a:endParaRPr>
          </a:p>
          <a:p>
            <a:pPr eaLnBrk="1" hangingPunct="1">
              <a:buFontTx/>
              <a:buNone/>
            </a:pPr>
            <a:r>
              <a:rPr lang="it-IT" altLang="it-IT" sz="2400" smtClean="0">
                <a:latin typeface="Comic Sans MS" pitchFamily="66" charset="0"/>
              </a:rPr>
              <a:t>    </a:t>
            </a:r>
            <a:r>
              <a:rPr lang="it-IT" altLang="it-IT" sz="2400" smtClean="0">
                <a:solidFill>
                  <a:srgbClr val="FFFF00"/>
                </a:solidFill>
                <a:latin typeface="Comic Sans MS" pitchFamily="66" charset="0"/>
              </a:rPr>
              <a:t>Unità</a:t>
            </a:r>
            <a:r>
              <a:rPr lang="it-IT" altLang="it-IT" sz="2400" smtClean="0">
                <a:latin typeface="Comic Sans MS" pitchFamily="66" charset="0"/>
              </a:rPr>
              <a:t>               </a:t>
            </a:r>
            <a:r>
              <a:rPr lang="it-IT" altLang="it-IT" sz="2400" smtClean="0">
                <a:solidFill>
                  <a:srgbClr val="0066FF"/>
                </a:solidFill>
                <a:latin typeface="Comic Sans MS" pitchFamily="66" charset="0"/>
              </a:rPr>
              <a:t>intelligenza</a:t>
            </a:r>
            <a:r>
              <a:rPr lang="it-IT" altLang="it-IT" sz="2400" smtClean="0">
                <a:latin typeface="Comic Sans MS" pitchFamily="66" charset="0"/>
              </a:rPr>
              <a:t>      </a:t>
            </a:r>
            <a:r>
              <a:rPr lang="it-IT" altLang="it-IT" sz="2400" b="1" smtClean="0">
                <a:solidFill>
                  <a:srgbClr val="003399"/>
                </a:solidFill>
                <a:latin typeface="Comic Sans MS" pitchFamily="66" charset="0"/>
              </a:rPr>
              <a:t>volontà</a:t>
            </a:r>
            <a:r>
              <a:rPr lang="it-IT" altLang="it-IT" sz="2400" smtClean="0">
                <a:latin typeface="Comic Sans MS" pitchFamily="66" charset="0"/>
              </a:rPr>
              <a:t>            </a:t>
            </a:r>
            <a:r>
              <a:rPr lang="it-IT" altLang="it-IT" sz="2400" smtClean="0">
                <a:solidFill>
                  <a:srgbClr val="00FFFF"/>
                </a:solidFill>
                <a:latin typeface="Comic Sans MS" pitchFamily="66" charset="0"/>
              </a:rPr>
              <a:t>creatore</a:t>
            </a:r>
          </a:p>
          <a:p>
            <a:pPr eaLnBrk="1" hangingPunct="1">
              <a:buFontTx/>
              <a:buNone/>
            </a:pPr>
            <a:r>
              <a:rPr lang="it-IT" altLang="it-IT" sz="2400" smtClean="0">
                <a:latin typeface="Comic Sans MS" pitchFamily="66" charset="0"/>
              </a:rPr>
              <a:t> *</a:t>
            </a:r>
            <a:r>
              <a:rPr lang="it-IT" altLang="it-IT" sz="2400" i="1" smtClean="0">
                <a:solidFill>
                  <a:schemeClr val="bg1"/>
                </a:solidFill>
                <a:latin typeface="Comic Sans MS" pitchFamily="66" charset="0"/>
              </a:rPr>
              <a:t>Semplicità</a:t>
            </a:r>
            <a:r>
              <a:rPr lang="it-IT" altLang="it-IT" sz="2400" smtClean="0">
                <a:solidFill>
                  <a:schemeClr val="bg1"/>
                </a:solidFill>
                <a:latin typeface="Comic Sans MS" pitchFamily="66" charset="0"/>
              </a:rPr>
              <a:t> </a:t>
            </a:r>
            <a:r>
              <a:rPr lang="it-IT" altLang="it-IT" sz="2400" smtClean="0">
                <a:latin typeface="Comic Sans MS" pitchFamily="66" charset="0"/>
              </a:rPr>
              <a:t>         </a:t>
            </a:r>
            <a:r>
              <a:rPr lang="it-IT" altLang="it-IT" sz="2400" smtClean="0">
                <a:solidFill>
                  <a:srgbClr val="0066FF"/>
                </a:solidFill>
                <a:latin typeface="Comic Sans MS" pitchFamily="66" charset="0"/>
              </a:rPr>
              <a:t>sapienza</a:t>
            </a:r>
            <a:r>
              <a:rPr lang="it-IT" altLang="it-IT" sz="2400" smtClean="0">
                <a:latin typeface="Comic Sans MS" pitchFamily="66" charset="0"/>
              </a:rPr>
              <a:t>         </a:t>
            </a:r>
            <a:r>
              <a:rPr lang="it-IT" altLang="it-IT" sz="2400" b="1" smtClean="0">
                <a:solidFill>
                  <a:srgbClr val="003399"/>
                </a:solidFill>
                <a:latin typeface="Comic Sans MS" pitchFamily="66" charset="0"/>
              </a:rPr>
              <a:t>amore</a:t>
            </a:r>
            <a:r>
              <a:rPr lang="it-IT" altLang="it-IT" sz="2400" smtClean="0">
                <a:latin typeface="Comic Sans MS" pitchFamily="66" charset="0"/>
              </a:rPr>
              <a:t>           </a:t>
            </a:r>
            <a:r>
              <a:rPr lang="it-IT" altLang="it-IT" sz="2400" smtClean="0">
                <a:solidFill>
                  <a:srgbClr val="00FFFF"/>
                </a:solidFill>
                <a:latin typeface="Comic Sans MS" pitchFamily="66" charset="0"/>
              </a:rPr>
              <a:t>conservatore</a:t>
            </a:r>
          </a:p>
          <a:p>
            <a:pPr eaLnBrk="1" hangingPunct="1">
              <a:buFontTx/>
              <a:buNone/>
            </a:pPr>
            <a:r>
              <a:rPr lang="it-IT" altLang="it-IT" sz="2400" smtClean="0">
                <a:latin typeface="Comic Sans MS" pitchFamily="66" charset="0"/>
              </a:rPr>
              <a:t>   </a:t>
            </a:r>
            <a:r>
              <a:rPr lang="it-IT" altLang="it-IT" sz="2400" smtClean="0">
                <a:solidFill>
                  <a:srgbClr val="FFFF00"/>
                </a:solidFill>
                <a:latin typeface="Comic Sans MS" pitchFamily="66" charset="0"/>
              </a:rPr>
              <a:t>Verità</a:t>
            </a:r>
            <a:r>
              <a:rPr lang="it-IT" altLang="it-IT" sz="2400" smtClean="0">
                <a:latin typeface="Comic Sans MS" pitchFamily="66" charset="0"/>
              </a:rPr>
              <a:t>               </a:t>
            </a:r>
            <a:r>
              <a:rPr lang="it-IT" altLang="it-IT" sz="2400" smtClean="0">
                <a:solidFill>
                  <a:srgbClr val="0066FF"/>
                </a:solidFill>
                <a:latin typeface="Comic Sans MS" pitchFamily="66" charset="0"/>
              </a:rPr>
              <a:t>prescienza</a:t>
            </a:r>
            <a:r>
              <a:rPr lang="it-IT" altLang="it-IT" sz="2400" smtClean="0">
                <a:latin typeface="Comic Sans MS" pitchFamily="66" charset="0"/>
              </a:rPr>
              <a:t>   </a:t>
            </a:r>
            <a:r>
              <a:rPr lang="it-IT" altLang="it-IT" sz="2400" b="1" smtClean="0">
                <a:solidFill>
                  <a:srgbClr val="003399"/>
                </a:solidFill>
                <a:latin typeface="Comic Sans MS" pitchFamily="66" charset="0"/>
              </a:rPr>
              <a:t>misericordia</a:t>
            </a:r>
          </a:p>
          <a:p>
            <a:pPr eaLnBrk="1" hangingPunct="1">
              <a:buFontTx/>
              <a:buNone/>
            </a:pPr>
            <a:r>
              <a:rPr lang="it-IT" altLang="it-IT" sz="2400" smtClean="0">
                <a:latin typeface="Comic Sans MS" pitchFamily="66" charset="0"/>
              </a:rPr>
              <a:t>   </a:t>
            </a:r>
            <a:r>
              <a:rPr lang="it-IT" altLang="it-IT" sz="2400" smtClean="0">
                <a:solidFill>
                  <a:srgbClr val="FFFF00"/>
                </a:solidFill>
                <a:latin typeface="Comic Sans MS" pitchFamily="66" charset="0"/>
              </a:rPr>
              <a:t>Bontà</a:t>
            </a:r>
            <a:r>
              <a:rPr lang="it-IT" altLang="it-IT" sz="2400" smtClean="0">
                <a:latin typeface="Comic Sans MS" pitchFamily="66" charset="0"/>
              </a:rPr>
              <a:t>                                      </a:t>
            </a:r>
            <a:r>
              <a:rPr lang="it-IT" altLang="it-IT" sz="2400" b="1" smtClean="0">
                <a:solidFill>
                  <a:srgbClr val="003399"/>
                </a:solidFill>
                <a:latin typeface="Comic Sans MS" pitchFamily="66" charset="0"/>
              </a:rPr>
              <a:t>giustizia</a:t>
            </a:r>
          </a:p>
          <a:p>
            <a:pPr eaLnBrk="1" hangingPunct="1">
              <a:buFontTx/>
              <a:buNone/>
            </a:pPr>
            <a:r>
              <a:rPr lang="it-IT" altLang="it-IT" sz="2400" smtClean="0">
                <a:latin typeface="Comic Sans MS" pitchFamily="66" charset="0"/>
              </a:rPr>
              <a:t> * </a:t>
            </a:r>
            <a:r>
              <a:rPr lang="it-IT" altLang="it-IT" sz="2400" smtClean="0">
                <a:solidFill>
                  <a:srgbClr val="FFFFFF"/>
                </a:solidFill>
                <a:latin typeface="Comic Sans MS" pitchFamily="66" charset="0"/>
              </a:rPr>
              <a:t>In-finitezza</a:t>
            </a:r>
          </a:p>
          <a:p>
            <a:pPr eaLnBrk="1" hangingPunct="1">
              <a:buFontTx/>
              <a:buNone/>
            </a:pPr>
            <a:r>
              <a:rPr lang="it-IT" altLang="it-IT" sz="2400" smtClean="0">
                <a:latin typeface="Comic Sans MS" pitchFamily="66" charset="0"/>
              </a:rPr>
              <a:t>  </a:t>
            </a:r>
          </a:p>
          <a:p>
            <a:pPr eaLnBrk="1" hangingPunct="1">
              <a:buFontTx/>
              <a:buNone/>
            </a:pPr>
            <a:r>
              <a:rPr lang="it-IT" altLang="it-IT" sz="2400" smtClean="0">
                <a:latin typeface="Comic Sans MS" pitchFamily="66" charset="0"/>
              </a:rPr>
              <a:t>   </a:t>
            </a:r>
            <a:r>
              <a:rPr lang="it-IT" altLang="it-IT" sz="2400" smtClean="0">
                <a:solidFill>
                  <a:srgbClr val="FFFF00"/>
                </a:solidFill>
                <a:latin typeface="Comic Sans MS" pitchFamily="66" charset="0"/>
              </a:rPr>
              <a:t>Ubiquità</a:t>
            </a:r>
          </a:p>
          <a:p>
            <a:pPr eaLnBrk="1" hangingPunct="1">
              <a:buFontTx/>
              <a:buNone/>
            </a:pPr>
            <a:r>
              <a:rPr lang="it-IT" altLang="it-IT" sz="2400" smtClean="0">
                <a:latin typeface="Comic Sans MS" pitchFamily="66" charset="0"/>
              </a:rPr>
              <a:t>   </a:t>
            </a:r>
            <a:r>
              <a:rPr lang="it-IT" altLang="it-IT" sz="2400" smtClean="0">
                <a:solidFill>
                  <a:srgbClr val="FFFF00"/>
                </a:solidFill>
                <a:latin typeface="Comic Sans MS" pitchFamily="66" charset="0"/>
              </a:rPr>
              <a:t>Eternità</a:t>
            </a:r>
          </a:p>
        </p:txBody>
      </p:sp>
      <p:sp>
        <p:nvSpPr>
          <p:cNvPr id="91139" name="Line 6"/>
          <p:cNvSpPr>
            <a:spLocks noChangeShapeType="1"/>
          </p:cNvSpPr>
          <p:nvPr/>
        </p:nvSpPr>
        <p:spPr bwMode="auto">
          <a:xfrm flipH="1">
            <a:off x="1676400" y="1295400"/>
            <a:ext cx="1219200" cy="2286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91140" name="Line 7"/>
          <p:cNvSpPr>
            <a:spLocks noChangeShapeType="1"/>
          </p:cNvSpPr>
          <p:nvPr/>
        </p:nvSpPr>
        <p:spPr bwMode="auto">
          <a:xfrm>
            <a:off x="5029200" y="1295400"/>
            <a:ext cx="762000" cy="2286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91141" name="Line 8"/>
          <p:cNvSpPr>
            <a:spLocks noChangeShapeType="1"/>
          </p:cNvSpPr>
          <p:nvPr/>
        </p:nvSpPr>
        <p:spPr bwMode="auto">
          <a:xfrm flipH="1">
            <a:off x="4191000" y="1752600"/>
            <a:ext cx="533400" cy="2286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91142" name="Line 9"/>
          <p:cNvSpPr>
            <a:spLocks noChangeShapeType="1"/>
          </p:cNvSpPr>
          <p:nvPr/>
        </p:nvSpPr>
        <p:spPr bwMode="auto">
          <a:xfrm>
            <a:off x="6858000" y="1752600"/>
            <a:ext cx="1066800" cy="3048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91143" name="Line 11"/>
          <p:cNvSpPr>
            <a:spLocks noChangeShapeType="1"/>
          </p:cNvSpPr>
          <p:nvPr/>
        </p:nvSpPr>
        <p:spPr bwMode="auto">
          <a:xfrm flipH="1">
            <a:off x="1295400" y="1981200"/>
            <a:ext cx="0" cy="685800"/>
          </a:xfrm>
          <a:prstGeom prst="line">
            <a:avLst/>
          </a:prstGeom>
          <a:noFill/>
          <a:ln w="38100">
            <a:solidFill>
              <a:schemeClr val="tx2"/>
            </a:solidFill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91144" name="Line 13"/>
          <p:cNvSpPr>
            <a:spLocks noChangeShapeType="1"/>
          </p:cNvSpPr>
          <p:nvPr/>
        </p:nvSpPr>
        <p:spPr bwMode="auto">
          <a:xfrm>
            <a:off x="7696200" y="2438400"/>
            <a:ext cx="0" cy="4572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91145" name="Line 14"/>
          <p:cNvSpPr>
            <a:spLocks noChangeShapeType="1"/>
          </p:cNvSpPr>
          <p:nvPr/>
        </p:nvSpPr>
        <p:spPr bwMode="auto">
          <a:xfrm flipH="1">
            <a:off x="3200400" y="2438400"/>
            <a:ext cx="3048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91146" name="Line 21"/>
          <p:cNvSpPr>
            <a:spLocks noChangeShapeType="1"/>
          </p:cNvSpPr>
          <p:nvPr/>
        </p:nvSpPr>
        <p:spPr bwMode="auto">
          <a:xfrm>
            <a:off x="6858000" y="2438400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91147" name="Line 24"/>
          <p:cNvSpPr>
            <a:spLocks noChangeShapeType="1"/>
          </p:cNvSpPr>
          <p:nvPr/>
        </p:nvSpPr>
        <p:spPr bwMode="auto">
          <a:xfrm flipV="1">
            <a:off x="7010400" y="2438400"/>
            <a:ext cx="1447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411162"/>
          </a:xfrm>
        </p:spPr>
        <p:txBody>
          <a:bodyPr/>
          <a:lstStyle/>
          <a:p>
            <a:pPr algn="l" eaLnBrk="1" hangingPunct="1">
              <a:defRPr/>
            </a:pPr>
            <a:r>
              <a:rPr lang="it-IT" sz="3200" dirty="0">
                <a:solidFill>
                  <a:srgbClr val="C00000"/>
                </a:solidFill>
                <a:latin typeface="Comic Sans MS" charset="0"/>
                <a:ea typeface="+mj-ea"/>
                <a:cs typeface="+mj-cs"/>
              </a:rPr>
              <a:t>Dire</a:t>
            </a:r>
            <a:r>
              <a:rPr lang="it-IT" sz="4000" dirty="0">
                <a:solidFill>
                  <a:srgbClr val="C00000"/>
                </a:solidFill>
                <a:latin typeface="Comic Sans MS" charset="0"/>
                <a:ea typeface="+mj-ea"/>
                <a:cs typeface="+mj-cs"/>
              </a:rPr>
              <a:t> </a:t>
            </a:r>
            <a:r>
              <a:rPr lang="it-IT" sz="3200" dirty="0">
                <a:solidFill>
                  <a:srgbClr val="C00000"/>
                </a:solidFill>
                <a:latin typeface="Comic Sans MS" charset="0"/>
                <a:ea typeface="+mj-ea"/>
                <a:cs typeface="+mj-cs"/>
              </a:rPr>
              <a:t>Dio</a:t>
            </a:r>
            <a:r>
              <a:rPr lang="it-IT" sz="4000" dirty="0">
                <a:solidFill>
                  <a:srgbClr val="C00000"/>
                </a:solidFill>
                <a:latin typeface="Comic Sans MS" charset="0"/>
                <a:ea typeface="+mj-ea"/>
                <a:cs typeface="+mj-cs"/>
              </a:rPr>
              <a:t>: </a:t>
            </a:r>
          </a:p>
        </p:txBody>
      </p:sp>
      <p:sp>
        <p:nvSpPr>
          <p:cNvPr id="9216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914400"/>
            <a:ext cx="8839200" cy="57912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it-IT" altLang="it-IT" sz="2400" smtClean="0">
                <a:solidFill>
                  <a:schemeClr val="bg1"/>
                </a:solidFill>
                <a:latin typeface="Comic Sans MS" pitchFamily="66" charset="0"/>
              </a:rPr>
              <a:t>Contro</a:t>
            </a:r>
            <a:r>
              <a:rPr lang="it-IT" altLang="it-IT" sz="2400" smtClean="0">
                <a:solidFill>
                  <a:srgbClr val="FFFF00"/>
                </a:solidFill>
                <a:latin typeface="Comic Sans MS" pitchFamily="66" charset="0"/>
              </a:rPr>
              <a:t> l</a:t>
            </a:r>
            <a:r>
              <a:rPr lang="ja-JP" altLang="it-IT" sz="2400" smtClean="0">
                <a:solidFill>
                  <a:srgbClr val="FFFF00"/>
                </a:solidFill>
              </a:rPr>
              <a:t>’</a:t>
            </a:r>
            <a:r>
              <a:rPr lang="it-IT" altLang="ja-JP" sz="2400" smtClean="0">
                <a:solidFill>
                  <a:srgbClr val="FFFF00"/>
                </a:solidFill>
                <a:latin typeface="Comic Sans MS" pitchFamily="66" charset="0"/>
              </a:rPr>
              <a:t>essere</a:t>
            </a:r>
            <a:r>
              <a:rPr lang="it-IT" altLang="ja-JP" sz="2400" smtClean="0">
                <a:latin typeface="Comic Sans MS" pitchFamily="66" charset="0"/>
              </a:rPr>
              <a:t>: </a:t>
            </a:r>
            <a:r>
              <a:rPr lang="it-IT" altLang="ja-JP" sz="2400" smtClean="0">
                <a:solidFill>
                  <a:srgbClr val="00FFFF"/>
                </a:solidFill>
                <a:latin typeface="Comic Sans MS" pitchFamily="66" charset="0"/>
              </a:rPr>
              <a:t>Echhart-</a:t>
            </a:r>
          </a:p>
          <a:p>
            <a:pPr eaLnBrk="1" hangingPunct="1">
              <a:buFontTx/>
              <a:buNone/>
            </a:pPr>
            <a:r>
              <a:rPr lang="it-IT" altLang="it-IT" sz="2400" smtClean="0">
                <a:solidFill>
                  <a:srgbClr val="00FFFF"/>
                </a:solidFill>
                <a:latin typeface="Comic Sans MS" pitchFamily="66" charset="0"/>
              </a:rPr>
              <a:t>                         Kant-Schopenhauer</a:t>
            </a:r>
          </a:p>
          <a:p>
            <a:pPr eaLnBrk="1" hangingPunct="1">
              <a:buFontTx/>
              <a:buNone/>
            </a:pPr>
            <a:r>
              <a:rPr lang="it-IT" altLang="it-IT" sz="2400" smtClean="0">
                <a:solidFill>
                  <a:srgbClr val="00FFFF"/>
                </a:solidFill>
                <a:latin typeface="Comic Sans MS" pitchFamily="66" charset="0"/>
              </a:rPr>
              <a:t>                         -Henry-Levinas- Marion </a:t>
            </a:r>
          </a:p>
          <a:p>
            <a:pPr eaLnBrk="1" hangingPunct="1">
              <a:buFontTx/>
              <a:buNone/>
            </a:pPr>
            <a:endParaRPr lang="it-IT" altLang="it-IT" sz="2400" smtClean="0">
              <a:solidFill>
                <a:schemeClr val="bg1"/>
              </a:solidFill>
              <a:latin typeface="Comic Sans MS" pitchFamily="66" charset="0"/>
            </a:endParaRPr>
          </a:p>
          <a:p>
            <a:pPr eaLnBrk="1" hangingPunct="1">
              <a:buFontTx/>
              <a:buNone/>
            </a:pPr>
            <a:r>
              <a:rPr lang="it-IT" altLang="it-IT" sz="2400" smtClean="0">
                <a:solidFill>
                  <a:schemeClr val="bg1"/>
                </a:solidFill>
                <a:latin typeface="Comic Sans MS" pitchFamily="66" charset="0"/>
              </a:rPr>
              <a:t>Pro</a:t>
            </a:r>
            <a:r>
              <a:rPr lang="it-IT" altLang="it-IT" sz="2400" smtClean="0">
                <a:solidFill>
                  <a:srgbClr val="FFFF00"/>
                </a:solidFill>
                <a:latin typeface="Comic Sans MS" pitchFamily="66" charset="0"/>
              </a:rPr>
              <a:t> Infinità</a:t>
            </a:r>
            <a:r>
              <a:rPr lang="it-IT" altLang="it-IT" sz="2400" smtClean="0">
                <a:latin typeface="Comic Sans MS" pitchFamily="66" charset="0"/>
              </a:rPr>
              <a:t>:     </a:t>
            </a:r>
            <a:r>
              <a:rPr lang="it-IT" altLang="it-IT" sz="2400" smtClean="0">
                <a:solidFill>
                  <a:srgbClr val="00FFFF"/>
                </a:solidFill>
                <a:latin typeface="Comic Sans MS" pitchFamily="66" charset="0"/>
              </a:rPr>
              <a:t>Scoto - Occam</a:t>
            </a:r>
          </a:p>
          <a:p>
            <a:pPr eaLnBrk="1" hangingPunct="1">
              <a:buFontTx/>
              <a:buNone/>
            </a:pPr>
            <a:r>
              <a:rPr lang="it-IT" altLang="it-IT" sz="2400" smtClean="0">
                <a:solidFill>
                  <a:schemeClr val="bg1"/>
                </a:solidFill>
                <a:latin typeface="Comic Sans MS" pitchFamily="66" charset="0"/>
              </a:rPr>
              <a:t>Pro</a:t>
            </a:r>
            <a:r>
              <a:rPr lang="it-IT" altLang="it-IT" sz="2400" smtClean="0">
                <a:latin typeface="Comic Sans MS" pitchFamily="66" charset="0"/>
              </a:rPr>
              <a:t> </a:t>
            </a:r>
            <a:r>
              <a:rPr lang="it-IT" altLang="it-IT" sz="2400" smtClean="0">
                <a:solidFill>
                  <a:srgbClr val="FFFF00"/>
                </a:solidFill>
                <a:latin typeface="Comic Sans MS" pitchFamily="66" charset="0"/>
              </a:rPr>
              <a:t>Uno</a:t>
            </a:r>
            <a:r>
              <a:rPr lang="it-IT" altLang="it-IT" sz="2400" smtClean="0">
                <a:latin typeface="Comic Sans MS" pitchFamily="66" charset="0"/>
              </a:rPr>
              <a:t>:            </a:t>
            </a:r>
            <a:r>
              <a:rPr lang="it-IT" altLang="it-IT" sz="2400" smtClean="0">
                <a:solidFill>
                  <a:srgbClr val="00FFFF"/>
                </a:solidFill>
                <a:latin typeface="Comic Sans MS" pitchFamily="66" charset="0"/>
              </a:rPr>
              <a:t>Plotino - Proclo</a:t>
            </a:r>
          </a:p>
          <a:p>
            <a:pPr eaLnBrk="1" hangingPunct="1">
              <a:buFontTx/>
              <a:buNone/>
            </a:pPr>
            <a:r>
              <a:rPr lang="it-IT" altLang="it-IT" sz="2400" smtClean="0">
                <a:solidFill>
                  <a:schemeClr val="bg1"/>
                </a:solidFill>
                <a:latin typeface="Comic Sans MS" pitchFamily="66" charset="0"/>
              </a:rPr>
              <a:t>Pro</a:t>
            </a:r>
            <a:r>
              <a:rPr lang="it-IT" altLang="it-IT" sz="2400" smtClean="0">
                <a:latin typeface="Comic Sans MS" pitchFamily="66" charset="0"/>
              </a:rPr>
              <a:t> </a:t>
            </a:r>
            <a:r>
              <a:rPr lang="it-IT" altLang="it-IT" sz="2400" smtClean="0">
                <a:solidFill>
                  <a:srgbClr val="FFFF00"/>
                </a:solidFill>
                <a:latin typeface="Comic Sans MS" pitchFamily="66" charset="0"/>
              </a:rPr>
              <a:t>Intellezione</a:t>
            </a:r>
            <a:r>
              <a:rPr lang="it-IT" altLang="it-IT" sz="2400" smtClean="0">
                <a:latin typeface="Comic Sans MS" pitchFamily="66" charset="0"/>
              </a:rPr>
              <a:t>: </a:t>
            </a:r>
            <a:r>
              <a:rPr lang="it-IT" altLang="it-IT" sz="2400" smtClean="0">
                <a:solidFill>
                  <a:srgbClr val="00FFFF"/>
                </a:solidFill>
                <a:latin typeface="Comic Sans MS" pitchFamily="66" charset="0"/>
              </a:rPr>
              <a:t>Gv di S.Tommaso</a:t>
            </a:r>
          </a:p>
          <a:p>
            <a:pPr eaLnBrk="1" hangingPunct="1">
              <a:buFontTx/>
              <a:buNone/>
            </a:pPr>
            <a:r>
              <a:rPr lang="it-IT" altLang="it-IT" sz="2400" smtClean="0">
                <a:solidFill>
                  <a:schemeClr val="bg1"/>
                </a:solidFill>
                <a:latin typeface="Comic Sans MS" pitchFamily="66" charset="0"/>
              </a:rPr>
              <a:t>Pro</a:t>
            </a:r>
            <a:r>
              <a:rPr lang="it-IT" altLang="it-IT" sz="2400" smtClean="0">
                <a:latin typeface="Comic Sans MS" pitchFamily="66" charset="0"/>
              </a:rPr>
              <a:t> </a:t>
            </a:r>
            <a:r>
              <a:rPr lang="it-IT" altLang="it-IT" sz="2400" smtClean="0">
                <a:solidFill>
                  <a:srgbClr val="FFFF00"/>
                </a:solidFill>
                <a:latin typeface="Comic Sans MS" pitchFamily="66" charset="0"/>
              </a:rPr>
              <a:t>Amore</a:t>
            </a:r>
            <a:r>
              <a:rPr lang="it-IT" altLang="it-IT" sz="2400" smtClean="0">
                <a:latin typeface="Comic Sans MS" pitchFamily="66" charset="0"/>
              </a:rPr>
              <a:t>:        </a:t>
            </a:r>
            <a:r>
              <a:rPr lang="it-IT" altLang="it-IT" sz="2400" smtClean="0">
                <a:solidFill>
                  <a:srgbClr val="00FFFF"/>
                </a:solidFill>
                <a:latin typeface="Comic Sans MS" pitchFamily="66" charset="0"/>
              </a:rPr>
              <a:t>Platone-</a:t>
            </a:r>
          </a:p>
          <a:p>
            <a:pPr eaLnBrk="1" hangingPunct="1">
              <a:buFontTx/>
              <a:buNone/>
            </a:pPr>
            <a:r>
              <a:rPr lang="it-IT" altLang="it-IT" sz="2400" smtClean="0">
                <a:solidFill>
                  <a:srgbClr val="00FFFF"/>
                </a:solidFill>
                <a:latin typeface="Comic Sans MS" pitchFamily="66" charset="0"/>
              </a:rPr>
              <a:t>                         Pseudo Dionigi-</a:t>
            </a:r>
          </a:p>
          <a:p>
            <a:pPr eaLnBrk="1" hangingPunct="1">
              <a:buFontTx/>
              <a:buNone/>
            </a:pPr>
            <a:r>
              <a:rPr lang="it-IT" altLang="it-IT" sz="2400" smtClean="0">
                <a:solidFill>
                  <a:srgbClr val="00FFFF"/>
                </a:solidFill>
                <a:latin typeface="Comic Sans MS" pitchFamily="66" charset="0"/>
              </a:rPr>
              <a:t>                         Lagneau-</a:t>
            </a:r>
          </a:p>
          <a:p>
            <a:pPr eaLnBrk="1" hangingPunct="1">
              <a:buFontTx/>
              <a:buNone/>
            </a:pPr>
            <a:r>
              <a:rPr lang="it-IT" altLang="it-IT" sz="2400" smtClean="0">
                <a:solidFill>
                  <a:srgbClr val="00FFFF"/>
                </a:solidFill>
                <a:latin typeface="Comic Sans MS" pitchFamily="66" charset="0"/>
              </a:rPr>
              <a:t>                         Marion</a:t>
            </a:r>
          </a:p>
          <a:p>
            <a:pPr eaLnBrk="1" hangingPunct="1">
              <a:buFontTx/>
              <a:buNone/>
            </a:pPr>
            <a:r>
              <a:rPr lang="it-IT" altLang="it-IT" sz="2400" smtClean="0">
                <a:solidFill>
                  <a:schemeClr val="bg1"/>
                </a:solidFill>
                <a:latin typeface="Comic Sans MS" pitchFamily="66" charset="0"/>
              </a:rPr>
              <a:t>Pro</a:t>
            </a:r>
            <a:r>
              <a:rPr lang="it-IT" altLang="it-IT" sz="2400" smtClean="0">
                <a:latin typeface="Comic Sans MS" pitchFamily="66" charset="0"/>
              </a:rPr>
              <a:t> </a:t>
            </a:r>
            <a:r>
              <a:rPr lang="it-IT" altLang="it-IT" sz="2400" smtClean="0">
                <a:solidFill>
                  <a:srgbClr val="FFFF00"/>
                </a:solidFill>
                <a:latin typeface="Comic Sans MS" pitchFamily="66" charset="0"/>
              </a:rPr>
              <a:t>libertà</a:t>
            </a:r>
            <a:r>
              <a:rPr lang="it-IT" altLang="it-IT" sz="2400" smtClean="0">
                <a:latin typeface="Comic Sans MS" pitchFamily="66" charset="0"/>
              </a:rPr>
              <a:t>:       </a:t>
            </a:r>
            <a:r>
              <a:rPr lang="it-IT" altLang="it-IT" sz="2400" smtClean="0">
                <a:solidFill>
                  <a:srgbClr val="00FFFF"/>
                </a:solidFill>
                <a:latin typeface="Comic Sans MS" pitchFamily="66" charset="0"/>
              </a:rPr>
              <a:t>Secretan-Lequier-Boutroux-</a:t>
            </a:r>
          </a:p>
          <a:p>
            <a:pPr eaLnBrk="1" hangingPunct="1">
              <a:buFontTx/>
              <a:buNone/>
            </a:pPr>
            <a:r>
              <a:rPr lang="it-IT" altLang="it-IT" sz="2400" smtClean="0">
                <a:solidFill>
                  <a:srgbClr val="00FFFF"/>
                </a:solidFill>
                <a:latin typeface="Comic Sans MS" pitchFamily="66" charset="0"/>
              </a:rPr>
              <a:t>                         Pareyson</a:t>
            </a:r>
          </a:p>
          <a:p>
            <a:pPr eaLnBrk="1" hangingPunct="1">
              <a:buFontTx/>
              <a:buNone/>
            </a:pPr>
            <a:endParaRPr lang="it-IT" altLang="it-IT" sz="2400" smtClean="0">
              <a:latin typeface="Comic Sans MS" pitchFamily="66" charset="0"/>
            </a:endParaRPr>
          </a:p>
          <a:p>
            <a:pPr eaLnBrk="1" hangingPunct="1">
              <a:buFontTx/>
              <a:buNone/>
            </a:pPr>
            <a:endParaRPr lang="it-IT" altLang="it-IT" sz="2400" smtClean="0"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5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52400"/>
            <a:ext cx="8382000" cy="914400"/>
          </a:xfrm>
        </p:spPr>
        <p:txBody>
          <a:bodyPr/>
          <a:lstStyle/>
          <a:p>
            <a:pPr algn="l" eaLnBrk="1" hangingPunct="1"/>
            <a:r>
              <a:rPr lang="it-IT" altLang="it-IT" sz="3600" smtClean="0">
                <a:solidFill>
                  <a:srgbClr val="C00000"/>
                </a:solidFill>
                <a:latin typeface="Comic Sans MS" pitchFamily="66" charset="0"/>
              </a:rPr>
              <a:t>Dio trascendente &amp; personale</a:t>
            </a:r>
            <a:r>
              <a:rPr lang="it-IT" altLang="it-IT" sz="3600" smtClean="0">
                <a:solidFill>
                  <a:srgbClr val="FFFF00"/>
                </a:solidFill>
                <a:latin typeface="Comic Sans MS" pitchFamily="66" charset="0"/>
              </a:rPr>
              <a:t/>
            </a:r>
            <a:br>
              <a:rPr lang="it-IT" altLang="it-IT" sz="3600" smtClean="0">
                <a:solidFill>
                  <a:srgbClr val="FFFF00"/>
                </a:solidFill>
                <a:latin typeface="Comic Sans MS" pitchFamily="66" charset="0"/>
              </a:rPr>
            </a:br>
            <a:endParaRPr lang="it-IT" altLang="it-IT" sz="2000" smtClean="0">
              <a:solidFill>
                <a:srgbClr val="FFFF00"/>
              </a:solidFill>
              <a:latin typeface="Comic Sans MS" pitchFamily="66" charset="0"/>
            </a:endParaRPr>
          </a:p>
        </p:txBody>
      </p:sp>
      <p:sp>
        <p:nvSpPr>
          <p:cNvPr id="9318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838200"/>
            <a:ext cx="8763000" cy="5943600"/>
          </a:xfrm>
        </p:spPr>
        <p:txBody>
          <a:bodyPr/>
          <a:lstStyle/>
          <a:p>
            <a:pPr marL="0" indent="0" eaLnBrk="1" hangingPunct="1">
              <a:buFontTx/>
              <a:buNone/>
            </a:pPr>
            <a:r>
              <a:rPr lang="it-IT" altLang="it-IT" sz="2800" smtClean="0">
                <a:latin typeface="Comic Sans MS" pitchFamily="66" charset="0"/>
              </a:rPr>
              <a:t>A)TRASCENDENZA</a:t>
            </a:r>
          </a:p>
          <a:p>
            <a:pPr marL="0" indent="0" eaLnBrk="1" hangingPunct="1">
              <a:buFontTx/>
              <a:buNone/>
            </a:pPr>
            <a:r>
              <a:rPr lang="it-IT" altLang="it-IT" sz="2000" smtClean="0">
                <a:solidFill>
                  <a:schemeClr val="bg1"/>
                </a:solidFill>
                <a:latin typeface="Comic Sans MS" pitchFamily="66" charset="0"/>
              </a:rPr>
              <a:t>C’è un </a:t>
            </a:r>
            <a:r>
              <a:rPr lang="it-IT" altLang="it-IT" sz="2400" smtClean="0">
                <a:solidFill>
                  <a:schemeClr val="bg1"/>
                </a:solidFill>
                <a:latin typeface="Comic Sans MS" pitchFamily="66" charset="0"/>
              </a:rPr>
              <a:t>monismo</a:t>
            </a:r>
            <a:r>
              <a:rPr lang="it-IT" altLang="it-IT" sz="2000" smtClean="0">
                <a:solidFill>
                  <a:schemeClr val="bg1"/>
                </a:solidFill>
                <a:latin typeface="Comic Sans MS" pitchFamily="66" charset="0"/>
              </a:rPr>
              <a:t>: ateo -  panteista</a:t>
            </a:r>
          </a:p>
          <a:p>
            <a:pPr marL="0" indent="0" eaLnBrk="1" hangingPunct="1">
              <a:buFontTx/>
              <a:buAutoNum type="alphaLcParenR"/>
            </a:pPr>
            <a:r>
              <a:rPr lang="it-IT" altLang="it-IT" sz="2000" smtClean="0">
                <a:solidFill>
                  <a:schemeClr val="bg1"/>
                </a:solidFill>
                <a:latin typeface="Comic Sans MS" pitchFamily="66" charset="0"/>
              </a:rPr>
              <a:t> Come fede : cfr induismo;</a:t>
            </a:r>
          </a:p>
          <a:p>
            <a:pPr marL="0" indent="0" eaLnBrk="1" hangingPunct="1">
              <a:buFontTx/>
              <a:buNone/>
            </a:pPr>
            <a:r>
              <a:rPr lang="it-IT" altLang="it-IT" sz="2000" smtClean="0">
                <a:solidFill>
                  <a:schemeClr val="bg1"/>
                </a:solidFill>
                <a:latin typeface="Comic Sans MS" pitchFamily="66" charset="0"/>
              </a:rPr>
              <a:t>b) Come filosofia:</a:t>
            </a:r>
          </a:p>
          <a:p>
            <a:pPr marL="0" indent="0" eaLnBrk="1" hangingPunct="1">
              <a:buFontTx/>
              <a:buNone/>
            </a:pPr>
            <a:r>
              <a:rPr lang="it-IT" altLang="it-IT" sz="2800" smtClean="0">
                <a:solidFill>
                  <a:srgbClr val="FFFF00"/>
                </a:solidFill>
                <a:latin typeface="Comic Sans MS" pitchFamily="66" charset="0"/>
              </a:rPr>
              <a:t>- Emanazionista</a:t>
            </a:r>
            <a:r>
              <a:rPr lang="it-IT" altLang="it-IT" sz="2400" smtClean="0">
                <a:solidFill>
                  <a:srgbClr val="FFFF00"/>
                </a:solidFill>
                <a:latin typeface="Comic Sans MS" pitchFamily="66" charset="0"/>
              </a:rPr>
              <a:t> : </a:t>
            </a:r>
            <a:r>
              <a:rPr lang="it-IT" altLang="it-IT" sz="2400" smtClean="0">
                <a:solidFill>
                  <a:srgbClr val="00FFFF"/>
                </a:solidFill>
                <a:latin typeface="Comic Sans MS" pitchFamily="66" charset="0"/>
              </a:rPr>
              <a:t>PLOTINO - BRUNO</a:t>
            </a:r>
          </a:p>
          <a:p>
            <a:pPr marL="0" indent="0" eaLnBrk="1" hangingPunct="1">
              <a:buFontTx/>
              <a:buNone/>
            </a:pPr>
            <a:r>
              <a:rPr lang="it-IT" altLang="it-IT" sz="1800" smtClean="0">
                <a:solidFill>
                  <a:srgbClr val="FFFFFF"/>
                </a:solidFill>
                <a:latin typeface="Comic Sans MS" pitchFamily="66" charset="0"/>
              </a:rPr>
              <a:t>Dio è </a:t>
            </a:r>
            <a:r>
              <a:rPr lang="it-IT" altLang="it-IT" sz="1800" i="1" smtClean="0">
                <a:latin typeface="Comic Sans MS" pitchFamily="66" charset="0"/>
              </a:rPr>
              <a:t>Processo</a:t>
            </a:r>
            <a:r>
              <a:rPr lang="it-IT" altLang="it-IT" sz="1800" smtClean="0">
                <a:solidFill>
                  <a:srgbClr val="FFFFFF"/>
                </a:solidFill>
                <a:latin typeface="Comic Sans MS" pitchFamily="66" charset="0"/>
              </a:rPr>
              <a:t> necessario ma depotenziantesi</a:t>
            </a:r>
          </a:p>
          <a:p>
            <a:pPr marL="0" indent="0" eaLnBrk="1" hangingPunct="1">
              <a:buFontTx/>
              <a:buNone/>
            </a:pPr>
            <a:r>
              <a:rPr lang="it-IT" altLang="it-IT" sz="2800" smtClean="0">
                <a:solidFill>
                  <a:srgbClr val="FFFF00"/>
                </a:solidFill>
                <a:latin typeface="Comic Sans MS" pitchFamily="66" charset="0"/>
              </a:rPr>
              <a:t>- Realista :</a:t>
            </a:r>
            <a:r>
              <a:rPr lang="it-IT" altLang="it-IT" sz="2400" smtClean="0">
                <a:solidFill>
                  <a:srgbClr val="00FFFF"/>
                </a:solidFill>
                <a:latin typeface="Comic Sans MS" pitchFamily="66" charset="0"/>
              </a:rPr>
              <a:t> TEODORICO di Chartes - SPINOZA- </a:t>
            </a:r>
          </a:p>
          <a:p>
            <a:pPr marL="0" indent="0" eaLnBrk="1" hangingPunct="1">
              <a:buFontTx/>
              <a:buNone/>
            </a:pPr>
            <a:r>
              <a:rPr lang="it-IT" altLang="it-IT" sz="2400" smtClean="0">
                <a:solidFill>
                  <a:srgbClr val="00FFFF"/>
                </a:solidFill>
                <a:latin typeface="Comic Sans MS" pitchFamily="66" charset="0"/>
              </a:rPr>
              <a:t>   SCHLEIERMACHER - DE UNAMUNO</a:t>
            </a:r>
            <a:r>
              <a:rPr lang="it-IT" altLang="it-IT" sz="2400" smtClean="0">
                <a:solidFill>
                  <a:schemeClr val="bg1"/>
                </a:solidFill>
                <a:latin typeface="Comic Sans MS" pitchFamily="66" charset="0"/>
              </a:rPr>
              <a:t>  </a:t>
            </a:r>
          </a:p>
          <a:p>
            <a:pPr marL="0" indent="0" eaLnBrk="1" hangingPunct="1">
              <a:buFontTx/>
              <a:buNone/>
            </a:pPr>
            <a:r>
              <a:rPr lang="it-IT" altLang="it-IT" sz="1800" smtClean="0">
                <a:solidFill>
                  <a:schemeClr val="bg1"/>
                </a:solidFill>
                <a:latin typeface="Comic Sans MS" pitchFamily="66" charset="0"/>
              </a:rPr>
              <a:t>Dio è  Identificazione </a:t>
            </a:r>
            <a:r>
              <a:rPr lang="it-IT" altLang="it-IT" sz="1800" i="1" smtClean="0">
                <a:solidFill>
                  <a:srgbClr val="000000"/>
                </a:solidFill>
                <a:latin typeface="Comic Sans MS" pitchFamily="66" charset="0"/>
              </a:rPr>
              <a:t>statica</a:t>
            </a:r>
            <a:r>
              <a:rPr lang="it-IT" altLang="it-IT" sz="1800" smtClean="0">
                <a:solidFill>
                  <a:schemeClr val="bg1"/>
                </a:solidFill>
                <a:latin typeface="Comic Sans MS" pitchFamily="66" charset="0"/>
              </a:rPr>
              <a:t> degli enti nell’essere</a:t>
            </a:r>
          </a:p>
          <a:p>
            <a:pPr marL="0" indent="0" eaLnBrk="1" hangingPunct="1">
              <a:buFontTx/>
              <a:buNone/>
            </a:pPr>
            <a:r>
              <a:rPr lang="it-IT" altLang="it-IT" sz="2800" smtClean="0">
                <a:solidFill>
                  <a:srgbClr val="FFFF00"/>
                </a:solidFill>
                <a:latin typeface="Comic Sans MS" pitchFamily="66" charset="0"/>
              </a:rPr>
              <a:t>- Idealista</a:t>
            </a:r>
            <a:r>
              <a:rPr lang="it-IT" altLang="it-IT" sz="2400" smtClean="0">
                <a:solidFill>
                  <a:srgbClr val="00FFFF"/>
                </a:solidFill>
                <a:latin typeface="Comic Sans MS" pitchFamily="66" charset="0"/>
              </a:rPr>
              <a:t> </a:t>
            </a:r>
            <a:r>
              <a:rPr lang="it-IT" altLang="it-IT" sz="2400" b="1" smtClean="0">
                <a:solidFill>
                  <a:srgbClr val="FFFF00"/>
                </a:solidFill>
                <a:latin typeface="Comic Sans MS" pitchFamily="66" charset="0"/>
              </a:rPr>
              <a:t>:</a:t>
            </a:r>
            <a:r>
              <a:rPr lang="it-IT" altLang="it-IT" sz="2400" smtClean="0">
                <a:solidFill>
                  <a:srgbClr val="00FFFF"/>
                </a:solidFill>
                <a:latin typeface="Comic Sans MS" pitchFamily="66" charset="0"/>
              </a:rPr>
              <a:t> FICHTE -SCHELLING -HEGEL- GENTILE-</a:t>
            </a:r>
          </a:p>
          <a:p>
            <a:pPr marL="0" indent="0" eaLnBrk="1" hangingPunct="1">
              <a:buFontTx/>
              <a:buNone/>
            </a:pPr>
            <a:r>
              <a:rPr lang="it-IT" altLang="it-IT" sz="2400" smtClean="0">
                <a:solidFill>
                  <a:srgbClr val="00FFFF"/>
                </a:solidFill>
                <a:latin typeface="Comic Sans MS" pitchFamily="66" charset="0"/>
              </a:rPr>
              <a:t>   CROCE</a:t>
            </a:r>
          </a:p>
          <a:p>
            <a:pPr marL="0" indent="0" eaLnBrk="1" hangingPunct="1">
              <a:buFontTx/>
              <a:buNone/>
            </a:pPr>
            <a:r>
              <a:rPr lang="it-IT" altLang="it-IT" sz="1800" smtClean="0">
                <a:solidFill>
                  <a:schemeClr val="bg1"/>
                </a:solidFill>
                <a:latin typeface="Comic Sans MS" pitchFamily="66" charset="0"/>
              </a:rPr>
              <a:t>Il reale è espress. fenomenica del pensiero che è Spirito in processo </a:t>
            </a:r>
            <a:r>
              <a:rPr lang="it-IT" altLang="it-IT" sz="1800" i="1" smtClean="0">
                <a:latin typeface="Comic Sans MS" pitchFamily="66" charset="0"/>
              </a:rPr>
              <a:t>dialettico</a:t>
            </a:r>
          </a:p>
          <a:p>
            <a:pPr marL="0" indent="0" eaLnBrk="1" hangingPunct="1">
              <a:buFontTx/>
              <a:buNone/>
            </a:pPr>
            <a:r>
              <a:rPr lang="it-IT" altLang="it-IT" sz="2800" smtClean="0">
                <a:solidFill>
                  <a:srgbClr val="FFFF00"/>
                </a:solidFill>
                <a:latin typeface="Comic Sans MS" pitchFamily="66" charset="0"/>
              </a:rPr>
              <a:t>- Evoluzionista</a:t>
            </a:r>
            <a:r>
              <a:rPr lang="it-IT" altLang="it-IT" sz="2400" smtClean="0">
                <a:solidFill>
                  <a:srgbClr val="FFFF00"/>
                </a:solidFill>
                <a:latin typeface="Comic Sans MS" pitchFamily="66" charset="0"/>
              </a:rPr>
              <a:t> :</a:t>
            </a:r>
            <a:r>
              <a:rPr lang="it-IT" altLang="it-IT" sz="2400" smtClean="0">
                <a:solidFill>
                  <a:srgbClr val="00FFFF"/>
                </a:solidFill>
                <a:latin typeface="Comic Sans MS" pitchFamily="66" charset="0"/>
              </a:rPr>
              <a:t> TAINE- RENAN -BERGSON</a:t>
            </a:r>
          </a:p>
          <a:p>
            <a:pPr marL="0" indent="0" eaLnBrk="1" hangingPunct="1">
              <a:buFontTx/>
              <a:buNone/>
            </a:pPr>
            <a:r>
              <a:rPr lang="it-IT" altLang="it-IT" sz="1800" smtClean="0">
                <a:solidFill>
                  <a:schemeClr val="bg1"/>
                </a:solidFill>
                <a:latin typeface="Comic Sans MS" pitchFamily="66" charset="0"/>
              </a:rPr>
              <a:t>Dio è la realtà che si consegue attraverso un processo </a:t>
            </a:r>
            <a:r>
              <a:rPr lang="it-IT" altLang="it-IT" sz="1800" i="1" smtClean="0">
                <a:latin typeface="Comic Sans MS" pitchFamily="66" charset="0"/>
              </a:rPr>
              <a:t>potenziante</a:t>
            </a:r>
            <a:r>
              <a:rPr lang="it-IT" altLang="it-IT" sz="1800" smtClean="0">
                <a:solidFill>
                  <a:schemeClr val="bg1"/>
                </a:solidFill>
                <a:latin typeface="Comic Sans MS" pitchFamily="66" charset="0"/>
              </a:rPr>
              <a:t> </a:t>
            </a:r>
          </a:p>
          <a:p>
            <a:pPr marL="0" indent="0" eaLnBrk="1" hangingPunct="1">
              <a:buFontTx/>
              <a:buNone/>
            </a:pPr>
            <a:endParaRPr lang="it-IT" altLang="it-IT" sz="1800" smtClean="0">
              <a:solidFill>
                <a:srgbClr val="FFFF00"/>
              </a:solidFill>
              <a:latin typeface="Comic Sans MS" pitchFamily="66" charset="0"/>
            </a:endParaRPr>
          </a:p>
          <a:p>
            <a:pPr marL="0" indent="0" eaLnBrk="1" hangingPunct="1"/>
            <a:endParaRPr lang="it-IT" altLang="it-IT" smtClean="0">
              <a:latin typeface="Comic Sans MS" pitchFamily="66" charset="0"/>
            </a:endParaRPr>
          </a:p>
        </p:txBody>
      </p:sp>
      <p:sp>
        <p:nvSpPr>
          <p:cNvPr id="93187" name="Rectangle 4"/>
          <p:cNvSpPr>
            <a:spLocks noChangeArrowheads="1"/>
          </p:cNvSpPr>
          <p:nvPr/>
        </p:nvSpPr>
        <p:spPr bwMode="auto">
          <a:xfrm>
            <a:off x="2362200" y="1981200"/>
            <a:ext cx="4572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it-IT" altLang="it-IT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09" name="Titolo 1"/>
          <p:cNvSpPr>
            <a:spLocks noGrp="1" noChangeArrowheads="1"/>
          </p:cNvSpPr>
          <p:nvPr>
            <p:ph type="title"/>
          </p:nvPr>
        </p:nvSpPr>
        <p:spPr>
          <a:xfrm>
            <a:off x="152400" y="76200"/>
            <a:ext cx="8839200" cy="838200"/>
          </a:xfrm>
        </p:spPr>
        <p:txBody>
          <a:bodyPr/>
          <a:lstStyle/>
          <a:p>
            <a:r>
              <a:rPr lang="it-IT" altLang="it-IT" smtClean="0">
                <a:solidFill>
                  <a:srgbClr val="941651"/>
                </a:solidFill>
                <a:latin typeface="Comic Sans MS" pitchFamily="66" charset="0"/>
              </a:rPr>
              <a:t>Dio trascendente &amp; personal</a:t>
            </a:r>
            <a:r>
              <a:rPr lang="it-IT" altLang="it-IT" smtClean="0">
                <a:solidFill>
                  <a:srgbClr val="C00000"/>
                </a:solidFill>
                <a:latin typeface="Comic Sans MS" pitchFamily="66" charset="0"/>
              </a:rPr>
              <a:t>e</a:t>
            </a:r>
            <a:endParaRPr lang="it-IT" altLang="it-IT" smtClean="0">
              <a:solidFill>
                <a:srgbClr val="C00000"/>
              </a:solidFill>
            </a:endParaRPr>
          </a:p>
        </p:txBody>
      </p:sp>
      <p:sp>
        <p:nvSpPr>
          <p:cNvPr id="94210" name="Segnaposto contenuto 2"/>
          <p:cNvSpPr>
            <a:spLocks noGrp="1" noChangeArrowheads="1"/>
          </p:cNvSpPr>
          <p:nvPr>
            <p:ph idx="1"/>
          </p:nvPr>
        </p:nvSpPr>
        <p:spPr>
          <a:xfrm>
            <a:off x="152400" y="990600"/>
            <a:ext cx="8839200" cy="5715000"/>
          </a:xfrm>
        </p:spPr>
        <p:txBody>
          <a:bodyPr/>
          <a:lstStyle/>
          <a:p>
            <a:pPr marL="0" indent="0">
              <a:buFontTx/>
              <a:buNone/>
            </a:pPr>
            <a:r>
              <a:rPr lang="it-IT" altLang="it-IT" sz="2400" smtClean="0">
                <a:solidFill>
                  <a:srgbClr val="000000"/>
                </a:solidFill>
                <a:latin typeface="Comic Sans MS" pitchFamily="66" charset="0"/>
              </a:rPr>
              <a:t>Forme di trascendimento</a:t>
            </a:r>
            <a:r>
              <a:rPr lang="it-IT" altLang="it-IT" smtClean="0">
                <a:latin typeface="Comic Sans MS" pitchFamily="66" charset="0"/>
              </a:rPr>
              <a:t>:</a:t>
            </a:r>
          </a:p>
          <a:p>
            <a:pPr marL="0" indent="0">
              <a:buFontTx/>
              <a:buNone/>
            </a:pPr>
            <a:r>
              <a:rPr lang="it-IT" altLang="it-IT" smtClean="0">
                <a:solidFill>
                  <a:srgbClr val="FFFF00"/>
                </a:solidFill>
                <a:latin typeface="Comic Sans MS" pitchFamily="66" charset="0"/>
              </a:rPr>
              <a:t>-</a:t>
            </a:r>
            <a:r>
              <a:rPr lang="it-IT" altLang="it-IT" sz="2000" smtClean="0">
                <a:solidFill>
                  <a:schemeClr val="bg1"/>
                </a:solidFill>
                <a:latin typeface="Comic Sans MS" pitchFamily="66" charset="0"/>
              </a:rPr>
              <a:t>ultra-categoriale (scolasticam)</a:t>
            </a:r>
          </a:p>
          <a:p>
            <a:pPr marL="0" indent="0">
              <a:buFontTx/>
              <a:buNone/>
            </a:pPr>
            <a:r>
              <a:rPr lang="it-IT" altLang="it-IT" sz="2000" smtClean="0">
                <a:solidFill>
                  <a:schemeClr val="bg1"/>
                </a:solidFill>
                <a:latin typeface="Comic Sans MS" pitchFamily="66" charset="0"/>
              </a:rPr>
              <a:t>-ultra-materiale (trascendim in senso lato)</a:t>
            </a:r>
          </a:p>
          <a:p>
            <a:pPr marL="0" indent="0">
              <a:buFontTx/>
              <a:buNone/>
            </a:pPr>
            <a:r>
              <a:rPr lang="it-IT" altLang="it-IT" sz="2000" smtClean="0">
                <a:solidFill>
                  <a:schemeClr val="bg1"/>
                </a:solidFill>
                <a:latin typeface="Comic Sans MS" pitchFamily="66" charset="0"/>
              </a:rPr>
              <a:t>-ultra-creaturale (trascendim in senso stretto):</a:t>
            </a:r>
          </a:p>
          <a:p>
            <a:pPr marL="0" indent="0">
              <a:buFontTx/>
              <a:buNone/>
            </a:pPr>
            <a:r>
              <a:rPr lang="it-IT" altLang="it-IT" sz="2000" smtClean="0">
                <a:solidFill>
                  <a:schemeClr val="bg1"/>
                </a:solidFill>
                <a:latin typeface="Comic Sans MS" pitchFamily="66" charset="0"/>
              </a:rPr>
              <a:t>-teista: per </a:t>
            </a:r>
            <a:r>
              <a:rPr lang="it-IT" altLang="it-IT" sz="2000" i="1" smtClean="0">
                <a:solidFill>
                  <a:schemeClr val="bg1"/>
                </a:solidFill>
                <a:latin typeface="Comic Sans MS" pitchFamily="66" charset="0"/>
              </a:rPr>
              <a:t>differenziazione</a:t>
            </a:r>
            <a:r>
              <a:rPr lang="it-IT" altLang="it-IT" sz="2000" smtClean="0">
                <a:solidFill>
                  <a:schemeClr val="bg1"/>
                </a:solidFill>
                <a:latin typeface="Comic Sans MS" pitchFamily="66" charset="0"/>
              </a:rPr>
              <a:t> ontologica</a:t>
            </a:r>
          </a:p>
          <a:p>
            <a:pPr marL="0" indent="0">
              <a:buFontTx/>
              <a:buNone/>
            </a:pPr>
            <a:r>
              <a:rPr lang="it-IT" altLang="it-IT" sz="2000" smtClean="0">
                <a:solidFill>
                  <a:schemeClr val="bg1"/>
                </a:solidFill>
                <a:latin typeface="Comic Sans MS" pitchFamily="66" charset="0"/>
              </a:rPr>
              <a:t>-monista/panteista: per </a:t>
            </a:r>
            <a:r>
              <a:rPr lang="it-IT" altLang="it-IT" sz="2000" i="1" smtClean="0">
                <a:solidFill>
                  <a:schemeClr val="bg1"/>
                </a:solidFill>
                <a:latin typeface="Comic Sans MS" pitchFamily="66" charset="0"/>
              </a:rPr>
              <a:t>differenza</a:t>
            </a:r>
            <a:r>
              <a:rPr lang="it-IT" altLang="it-IT" sz="2000" smtClean="0">
                <a:solidFill>
                  <a:schemeClr val="bg1"/>
                </a:solidFill>
                <a:latin typeface="Comic Sans MS" pitchFamily="66" charset="0"/>
              </a:rPr>
              <a:t> qualitativa</a:t>
            </a:r>
          </a:p>
          <a:p>
            <a:pPr marL="0" indent="0">
              <a:buFontTx/>
              <a:buNone/>
            </a:pPr>
            <a:r>
              <a:rPr lang="it-IT" altLang="it-IT" sz="2400" smtClean="0">
                <a:latin typeface="Comic Sans MS" pitchFamily="66" charset="0"/>
              </a:rPr>
              <a:t>Il Tipo di </a:t>
            </a:r>
            <a:r>
              <a:rPr lang="it-IT" altLang="it-IT" sz="2400" smtClean="0">
                <a:solidFill>
                  <a:srgbClr val="00FFFF"/>
                </a:solidFill>
                <a:latin typeface="Comic Sans MS" pitchFamily="66" charset="0"/>
              </a:rPr>
              <a:t>trascendenza</a:t>
            </a:r>
            <a:r>
              <a:rPr lang="it-IT" altLang="it-IT" sz="2400" smtClean="0">
                <a:latin typeface="Comic Sans MS" pitchFamily="66" charset="0"/>
              </a:rPr>
              <a:t> comporta:</a:t>
            </a:r>
          </a:p>
          <a:p>
            <a:pPr marL="0" indent="0">
              <a:buFontTx/>
              <a:buNone/>
            </a:pPr>
            <a:r>
              <a:rPr lang="it-IT" altLang="it-IT" sz="2400" smtClean="0">
                <a:solidFill>
                  <a:srgbClr val="FFFF00"/>
                </a:solidFill>
              </a:rPr>
              <a:t>- </a:t>
            </a:r>
            <a:r>
              <a:rPr lang="it-IT" altLang="it-IT" sz="2400" smtClean="0">
                <a:solidFill>
                  <a:srgbClr val="FFFF00"/>
                </a:solidFill>
                <a:latin typeface="Comic Sans MS" pitchFamily="66" charset="0"/>
              </a:rPr>
              <a:t>differenza entitativa</a:t>
            </a:r>
          </a:p>
          <a:p>
            <a:pPr marL="0" indent="0">
              <a:buFontTx/>
              <a:buNone/>
            </a:pPr>
            <a:r>
              <a:rPr lang="it-IT" altLang="it-IT" sz="2400" smtClean="0">
                <a:solidFill>
                  <a:srgbClr val="FFFF00"/>
                </a:solidFill>
                <a:latin typeface="Comic Sans MS" pitchFamily="66" charset="0"/>
              </a:rPr>
              <a:t>- differenza entitativa infinita</a:t>
            </a:r>
          </a:p>
          <a:p>
            <a:pPr marL="0" indent="0">
              <a:buFontTx/>
              <a:buNone/>
            </a:pPr>
            <a:r>
              <a:rPr lang="it-IT" altLang="it-IT" sz="2400" smtClean="0">
                <a:solidFill>
                  <a:srgbClr val="FFFF00"/>
                </a:solidFill>
                <a:latin typeface="Comic Sans MS" pitchFamily="66" charset="0"/>
              </a:rPr>
              <a:t>- diff entitativa infinita fondante (e non escludente) il finito </a:t>
            </a:r>
          </a:p>
          <a:p>
            <a:pPr marL="0" indent="0">
              <a:buFontTx/>
              <a:buChar char="-"/>
            </a:pPr>
            <a:endParaRPr lang="it-IT" altLang="it-IT" sz="1600" smtClean="0">
              <a:solidFill>
                <a:srgbClr val="FFFF00"/>
              </a:solidFill>
              <a:latin typeface="Comic Sans MS" pitchFamily="66" charset="0"/>
            </a:endParaRPr>
          </a:p>
          <a:p>
            <a:pPr marL="0" indent="0" algn="ctr">
              <a:buFontTx/>
              <a:buNone/>
            </a:pPr>
            <a:r>
              <a:rPr lang="it-IT" altLang="it-IT" sz="2400" smtClean="0">
                <a:solidFill>
                  <a:srgbClr val="000000"/>
                </a:solidFill>
                <a:latin typeface="Comic Sans MS" pitchFamily="66" charset="0"/>
              </a:rPr>
              <a:t>…Da </a:t>
            </a:r>
            <a:r>
              <a:rPr lang="it-IT" altLang="it-IT" sz="2400" i="1" smtClean="0">
                <a:solidFill>
                  <a:srgbClr val="000000"/>
                </a:solidFill>
                <a:latin typeface="Comic Sans MS" pitchFamily="66" charset="0"/>
              </a:rPr>
              <a:t>ciò</a:t>
            </a:r>
            <a:r>
              <a:rPr lang="it-IT" altLang="it-IT" sz="2400" smtClean="0">
                <a:solidFill>
                  <a:srgbClr val="000000"/>
                </a:solidFill>
                <a:latin typeface="Comic Sans MS" pitchFamily="66" charset="0"/>
              </a:rPr>
              <a:t> che è </a:t>
            </a:r>
            <a:r>
              <a:rPr lang="it-IT" altLang="it-IT" sz="2400" i="1" smtClean="0">
                <a:solidFill>
                  <a:srgbClr val="000000"/>
                </a:solidFill>
                <a:latin typeface="Comic Sans MS" pitchFamily="66" charset="0"/>
              </a:rPr>
              <a:t>sacro</a:t>
            </a:r>
            <a:r>
              <a:rPr lang="it-IT" altLang="it-IT" sz="2400" smtClean="0">
                <a:solidFill>
                  <a:srgbClr val="000000"/>
                </a:solidFill>
                <a:latin typeface="Comic Sans MS" pitchFamily="66" charset="0"/>
              </a:rPr>
              <a:t> a </a:t>
            </a:r>
            <a:r>
              <a:rPr lang="it-IT" altLang="it-IT" sz="2400" b="1" i="1" smtClean="0">
                <a:solidFill>
                  <a:srgbClr val="000000"/>
                </a:solidFill>
                <a:latin typeface="Comic Sans MS" pitchFamily="66" charset="0"/>
              </a:rPr>
              <a:t>Colui che è santo</a:t>
            </a:r>
            <a:r>
              <a:rPr lang="it-IT" altLang="it-IT" sz="2400" smtClean="0">
                <a:solidFill>
                  <a:srgbClr val="000000"/>
                </a:solidFill>
                <a:latin typeface="Comic Sans MS" pitchFamily="66" charset="0"/>
              </a:rPr>
              <a:t>: </a:t>
            </a:r>
          </a:p>
          <a:p>
            <a:pPr marL="0" indent="0" algn="ctr">
              <a:buFontTx/>
              <a:buNone/>
            </a:pPr>
            <a:r>
              <a:rPr lang="it-IT" altLang="it-IT" sz="2400" smtClean="0">
                <a:solidFill>
                  <a:srgbClr val="000000"/>
                </a:solidFill>
                <a:latin typeface="Comic Sans MS" pitchFamily="66" charset="0"/>
              </a:rPr>
              <a:t>Dio SI trascende per prendersi cura di noi…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274638"/>
            <a:ext cx="8686800" cy="411162"/>
          </a:xfrm>
        </p:spPr>
        <p:txBody>
          <a:bodyPr/>
          <a:lstStyle/>
          <a:p>
            <a:pPr algn="l" eaLnBrk="1" hangingPunct="1">
              <a:defRPr/>
            </a:pPr>
            <a:r>
              <a:rPr lang="it-IT" sz="2400" b="1" dirty="0">
                <a:solidFill>
                  <a:srgbClr val="941651"/>
                </a:solidFill>
                <a:latin typeface="Comic Sans MS" charset="0"/>
                <a:ea typeface="+mj-ea"/>
                <a:cs typeface="+mj-cs"/>
              </a:rPr>
              <a:t>Dio come Mistero</a:t>
            </a:r>
          </a:p>
        </p:txBody>
      </p:sp>
      <p:sp>
        <p:nvSpPr>
          <p:cNvPr id="9523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762000"/>
            <a:ext cx="8229600" cy="5943600"/>
          </a:xfrm>
        </p:spPr>
        <p:txBody>
          <a:bodyPr/>
          <a:lstStyle/>
          <a:p>
            <a:pPr marL="533400" indent="-533400" eaLnBrk="1" hangingPunct="1">
              <a:lnSpc>
                <a:spcPct val="80000"/>
              </a:lnSpc>
              <a:buFontTx/>
              <a:buAutoNum type="arabicPeriod"/>
            </a:pPr>
            <a:r>
              <a:rPr lang="it-IT" altLang="it-IT" sz="1800" smtClean="0">
                <a:latin typeface="Comic Sans MS" pitchFamily="66" charset="0"/>
              </a:rPr>
              <a:t>Il </a:t>
            </a:r>
            <a:r>
              <a:rPr lang="it-IT" altLang="it-IT" sz="1800" i="1" smtClean="0">
                <a:latin typeface="Comic Sans MS" pitchFamily="66" charset="0"/>
              </a:rPr>
              <a:t>senso</a:t>
            </a:r>
            <a:r>
              <a:rPr lang="it-IT" altLang="it-IT" sz="1800" smtClean="0">
                <a:latin typeface="Comic Sans MS" pitchFamily="66" charset="0"/>
              </a:rPr>
              <a:t> di </a:t>
            </a:r>
            <a:r>
              <a:rPr lang="ja-JP" altLang="it-IT" sz="1800" smtClean="0"/>
              <a:t>“</a:t>
            </a:r>
            <a:r>
              <a:rPr lang="it-IT" altLang="ja-JP" sz="1800" smtClean="0">
                <a:latin typeface="Comic Sans MS" pitchFamily="66" charset="0"/>
              </a:rPr>
              <a:t>Mistero</a:t>
            </a:r>
            <a:r>
              <a:rPr lang="ja-JP" altLang="it-IT" sz="1800" smtClean="0"/>
              <a:t>”</a:t>
            </a:r>
            <a:r>
              <a:rPr lang="it-IT" altLang="ja-JP" sz="1800" smtClean="0">
                <a:latin typeface="Comic Sans MS" pitchFamily="66" charset="0"/>
              </a:rPr>
              <a:t>: tra</a:t>
            </a:r>
          </a:p>
          <a:p>
            <a:pPr marL="533400" indent="-533400" eaLnBrk="1" hangingPunct="1">
              <a:lnSpc>
                <a:spcPct val="80000"/>
              </a:lnSpc>
              <a:buFontTx/>
              <a:buNone/>
            </a:pPr>
            <a:r>
              <a:rPr lang="it-IT" altLang="it-IT" sz="1600" smtClean="0">
                <a:solidFill>
                  <a:schemeClr val="bg1"/>
                </a:solidFill>
                <a:latin typeface="Comic Sans MS" pitchFamily="66" charset="0"/>
              </a:rPr>
              <a:t>-       </a:t>
            </a:r>
            <a:r>
              <a:rPr lang="it-IT" altLang="it-IT" sz="1600" i="1" smtClean="0">
                <a:solidFill>
                  <a:schemeClr val="bg1"/>
                </a:solidFill>
                <a:latin typeface="Comic Sans MS" pitchFamily="66" charset="0"/>
              </a:rPr>
              <a:t>segreto</a:t>
            </a:r>
            <a:r>
              <a:rPr lang="it-IT" altLang="it-IT" sz="1600" smtClean="0">
                <a:solidFill>
                  <a:schemeClr val="bg1"/>
                </a:solidFill>
                <a:latin typeface="Comic Sans MS" pitchFamily="66" charset="0"/>
              </a:rPr>
              <a:t> da mantenere</a:t>
            </a:r>
          </a:p>
          <a:p>
            <a:pPr marL="533400" indent="-533400" eaLnBrk="1" hangingPunct="1">
              <a:lnSpc>
                <a:spcPct val="80000"/>
              </a:lnSpc>
              <a:buFontTx/>
              <a:buNone/>
            </a:pPr>
            <a:r>
              <a:rPr lang="it-IT" altLang="it-IT" sz="1600" smtClean="0">
                <a:solidFill>
                  <a:schemeClr val="bg1"/>
                </a:solidFill>
                <a:latin typeface="Comic Sans MS" pitchFamily="66" charset="0"/>
              </a:rPr>
              <a:t>-       qualsiasi </a:t>
            </a:r>
            <a:r>
              <a:rPr lang="it-IT" altLang="it-IT" sz="1600" i="1" smtClean="0">
                <a:solidFill>
                  <a:schemeClr val="bg1"/>
                </a:solidFill>
                <a:latin typeface="Comic Sans MS" pitchFamily="66" charset="0"/>
              </a:rPr>
              <a:t>problema</a:t>
            </a:r>
            <a:r>
              <a:rPr lang="it-IT" altLang="it-IT" sz="1600" smtClean="0">
                <a:solidFill>
                  <a:schemeClr val="bg1"/>
                </a:solidFill>
                <a:latin typeface="Comic Sans MS" pitchFamily="66" charset="0"/>
              </a:rPr>
              <a:t> di difficile risoluzione</a:t>
            </a:r>
          </a:p>
          <a:p>
            <a:pPr marL="533400" indent="-533400" eaLnBrk="1" hangingPunct="1">
              <a:lnSpc>
                <a:spcPct val="80000"/>
              </a:lnSpc>
              <a:buFontTx/>
              <a:buNone/>
            </a:pPr>
            <a:r>
              <a:rPr lang="it-IT" altLang="it-IT" sz="1600" smtClean="0">
                <a:solidFill>
                  <a:schemeClr val="bg1"/>
                </a:solidFill>
                <a:latin typeface="Comic Sans MS" pitchFamily="66" charset="0"/>
              </a:rPr>
              <a:t>- una </a:t>
            </a:r>
            <a:r>
              <a:rPr lang="it-IT" altLang="it-IT" sz="1600" i="1" smtClean="0">
                <a:solidFill>
                  <a:schemeClr val="bg1"/>
                </a:solidFill>
                <a:latin typeface="Comic Sans MS" pitchFamily="66" charset="0"/>
              </a:rPr>
              <a:t>questione</a:t>
            </a:r>
            <a:r>
              <a:rPr lang="it-IT" altLang="it-IT" sz="1600" smtClean="0">
                <a:solidFill>
                  <a:schemeClr val="bg1"/>
                </a:solidFill>
                <a:latin typeface="Comic Sans MS" pitchFamily="66" charset="0"/>
              </a:rPr>
              <a:t> insolubile alla ragione </a:t>
            </a:r>
            <a:r>
              <a:rPr lang="it-IT" altLang="it-IT" sz="1600" i="1" smtClean="0">
                <a:solidFill>
                  <a:schemeClr val="bg1"/>
                </a:solidFill>
                <a:latin typeface="Comic Sans MS" pitchFamily="66" charset="0"/>
              </a:rPr>
              <a:t>qua talis</a:t>
            </a:r>
          </a:p>
          <a:p>
            <a:pPr marL="533400" indent="-533400" eaLnBrk="1" hangingPunct="1">
              <a:lnSpc>
                <a:spcPct val="80000"/>
              </a:lnSpc>
              <a:buFontTx/>
              <a:buNone/>
            </a:pPr>
            <a:endParaRPr lang="it-IT" altLang="it-IT" sz="1600" smtClean="0">
              <a:solidFill>
                <a:schemeClr val="bg1"/>
              </a:solidFill>
              <a:latin typeface="Comic Sans MS" pitchFamily="66" charset="0"/>
            </a:endParaRPr>
          </a:p>
          <a:p>
            <a:pPr marL="533400" indent="-533400" eaLnBrk="1" hangingPunct="1">
              <a:lnSpc>
                <a:spcPct val="80000"/>
              </a:lnSpc>
              <a:buFontTx/>
              <a:buNone/>
            </a:pPr>
            <a:r>
              <a:rPr lang="it-IT" altLang="it-IT" sz="1600" b="1" smtClean="0">
                <a:solidFill>
                  <a:srgbClr val="00FFFF"/>
                </a:solidFill>
                <a:latin typeface="Comic Sans MS" pitchFamily="66" charset="0"/>
              </a:rPr>
              <a:t>ETIMOLOGIA</a:t>
            </a:r>
          </a:p>
          <a:p>
            <a:pPr marL="533400" indent="-533400" eaLnBrk="1" hangingPunct="1">
              <a:lnSpc>
                <a:spcPct val="80000"/>
              </a:lnSpc>
              <a:buFontTx/>
              <a:buChar char="-"/>
            </a:pPr>
            <a:r>
              <a:rPr lang="it-IT" altLang="it-IT" sz="1800" smtClean="0">
                <a:solidFill>
                  <a:schemeClr val="bg1"/>
                </a:solidFill>
                <a:latin typeface="Comic Sans MS" pitchFamily="66" charset="0"/>
              </a:rPr>
              <a:t>Enigma (</a:t>
            </a:r>
            <a:r>
              <a:rPr lang="it-IT" altLang="it-IT" sz="1800" i="1" smtClean="0">
                <a:solidFill>
                  <a:schemeClr val="bg1"/>
                </a:solidFill>
                <a:latin typeface="Comic Sans MS" pitchFamily="66" charset="0"/>
              </a:rPr>
              <a:t>ainein</a:t>
            </a:r>
            <a:r>
              <a:rPr lang="it-IT" altLang="it-IT" sz="1800" smtClean="0">
                <a:solidFill>
                  <a:schemeClr val="bg1"/>
                </a:solidFill>
                <a:latin typeface="Comic Sans MS" pitchFamily="66" charset="0"/>
              </a:rPr>
              <a:t>)               = approvare e, anche, parlare oscuramente</a:t>
            </a:r>
          </a:p>
          <a:p>
            <a:pPr marL="533400" indent="-533400" eaLnBrk="1" hangingPunct="1">
              <a:lnSpc>
                <a:spcPct val="80000"/>
              </a:lnSpc>
              <a:buFontTx/>
              <a:buChar char="-"/>
            </a:pPr>
            <a:r>
              <a:rPr lang="it-IT" altLang="it-IT" sz="1800" smtClean="0">
                <a:solidFill>
                  <a:schemeClr val="bg1"/>
                </a:solidFill>
                <a:latin typeface="Comic Sans MS" pitchFamily="66" charset="0"/>
              </a:rPr>
              <a:t>Problema (</a:t>
            </a:r>
            <a:r>
              <a:rPr lang="it-IT" altLang="it-IT" sz="1800" i="1" smtClean="0">
                <a:solidFill>
                  <a:schemeClr val="bg1"/>
                </a:solidFill>
                <a:latin typeface="Comic Sans MS" pitchFamily="66" charset="0"/>
                <a:sym typeface="Wingdings" pitchFamily="2" charset="2"/>
              </a:rPr>
              <a:t>pro-ballein</a:t>
            </a:r>
            <a:r>
              <a:rPr lang="it-IT" altLang="it-IT" sz="1800" smtClean="0">
                <a:solidFill>
                  <a:schemeClr val="bg1"/>
                </a:solidFill>
                <a:latin typeface="Comic Sans MS" pitchFamily="66" charset="0"/>
                <a:sym typeface="Wingdings" pitchFamily="2" charset="2"/>
              </a:rPr>
              <a:t>)    = contrapporre</a:t>
            </a:r>
            <a:endParaRPr lang="it-IT" altLang="it-IT" sz="1800" smtClean="0">
              <a:solidFill>
                <a:schemeClr val="bg1"/>
              </a:solidFill>
              <a:latin typeface="Comic Sans MS" pitchFamily="66" charset="0"/>
            </a:endParaRPr>
          </a:p>
          <a:p>
            <a:pPr marL="533400" indent="-533400" eaLnBrk="1" hangingPunct="1">
              <a:lnSpc>
                <a:spcPct val="80000"/>
              </a:lnSpc>
              <a:buFontTx/>
              <a:buChar char="-"/>
            </a:pPr>
            <a:r>
              <a:rPr lang="it-IT" altLang="it-IT" sz="1800" smtClean="0">
                <a:solidFill>
                  <a:schemeClr val="bg1"/>
                </a:solidFill>
                <a:latin typeface="Comic Sans MS" pitchFamily="66" charset="0"/>
              </a:rPr>
              <a:t>Mistero</a:t>
            </a:r>
            <a:r>
              <a:rPr lang="it-IT" altLang="it-IT" sz="1800" i="1" smtClean="0">
                <a:solidFill>
                  <a:schemeClr val="bg1"/>
                </a:solidFill>
                <a:latin typeface="Comic Sans MS" pitchFamily="66" charset="0"/>
              </a:rPr>
              <a:t> (</a:t>
            </a:r>
            <a:r>
              <a:rPr lang="it-IT" altLang="it-IT" sz="1800" smtClean="0">
                <a:solidFill>
                  <a:schemeClr val="bg1"/>
                </a:solidFill>
                <a:latin typeface="Comic Sans MS" pitchFamily="66" charset="0"/>
              </a:rPr>
              <a:t>gr. </a:t>
            </a:r>
            <a:r>
              <a:rPr lang="it-IT" altLang="it-IT" sz="1800" i="1" smtClean="0">
                <a:solidFill>
                  <a:schemeClr val="bg1"/>
                </a:solidFill>
                <a:latin typeface="Comic Sans MS" pitchFamily="66" charset="0"/>
              </a:rPr>
              <a:t>myein</a:t>
            </a:r>
            <a:r>
              <a:rPr lang="it-IT" altLang="it-IT" sz="1800" smtClean="0">
                <a:solidFill>
                  <a:schemeClr val="bg1"/>
                </a:solidFill>
                <a:latin typeface="Comic Sans MS" pitchFamily="66" charset="0"/>
              </a:rPr>
              <a:t>)        = tener strette le labbra (onomatopea);                         </a:t>
            </a:r>
          </a:p>
          <a:p>
            <a:pPr marL="533400" indent="-533400" eaLnBrk="1" hangingPunct="1">
              <a:lnSpc>
                <a:spcPct val="80000"/>
              </a:lnSpc>
              <a:buFontTx/>
              <a:buNone/>
            </a:pPr>
            <a:r>
              <a:rPr lang="it-IT" altLang="it-IT" sz="1800" smtClean="0">
                <a:solidFill>
                  <a:schemeClr val="bg1"/>
                </a:solidFill>
                <a:latin typeface="Comic Sans MS" pitchFamily="66" charset="0"/>
              </a:rPr>
              <a:t>                                              …?(sanscr</a:t>
            </a:r>
            <a:r>
              <a:rPr lang="it-IT" altLang="it-IT" sz="1800" i="1" smtClean="0">
                <a:solidFill>
                  <a:schemeClr val="bg1"/>
                </a:solidFill>
                <a:latin typeface="Comic Sans MS" pitchFamily="66" charset="0"/>
              </a:rPr>
              <a:t>. Musch,</a:t>
            </a:r>
            <a:r>
              <a:rPr lang="it-IT" altLang="it-IT" sz="1800" smtClean="0">
                <a:solidFill>
                  <a:schemeClr val="bg1"/>
                </a:solidFill>
                <a:latin typeface="Comic Sans MS" pitchFamily="66" charset="0"/>
              </a:rPr>
              <a:t> rapire; </a:t>
            </a:r>
            <a:r>
              <a:rPr lang="it-IT" altLang="it-IT" sz="1800" i="1" smtClean="0">
                <a:solidFill>
                  <a:schemeClr val="bg1"/>
                </a:solidFill>
                <a:latin typeface="Comic Sans MS" pitchFamily="66" charset="0"/>
              </a:rPr>
              <a:t>mus</a:t>
            </a:r>
            <a:r>
              <a:rPr lang="it-IT" altLang="it-IT" sz="1800" smtClean="0">
                <a:solidFill>
                  <a:schemeClr val="bg1"/>
                </a:solidFill>
                <a:latin typeface="Comic Sans MS" pitchFamily="66" charset="0"/>
              </a:rPr>
              <a:t>, notte)        </a:t>
            </a:r>
          </a:p>
          <a:p>
            <a:pPr marL="533400" indent="-533400" eaLnBrk="1" hangingPunct="1">
              <a:lnSpc>
                <a:spcPct val="80000"/>
              </a:lnSpc>
              <a:buFontTx/>
              <a:buNone/>
            </a:pPr>
            <a:endParaRPr lang="it-IT" altLang="it-IT" sz="1600" smtClean="0">
              <a:solidFill>
                <a:schemeClr val="bg1"/>
              </a:solidFill>
              <a:latin typeface="Comic Sans MS" pitchFamily="66" charset="0"/>
            </a:endParaRPr>
          </a:p>
          <a:p>
            <a:pPr marL="533400" indent="-533400" eaLnBrk="1" hangingPunct="1">
              <a:lnSpc>
                <a:spcPct val="80000"/>
              </a:lnSpc>
              <a:buFontTx/>
              <a:buNone/>
            </a:pPr>
            <a:r>
              <a:rPr lang="it-IT" altLang="it-IT" sz="1600" b="1" smtClean="0">
                <a:solidFill>
                  <a:srgbClr val="00FFFF"/>
                </a:solidFill>
                <a:latin typeface="Comic Sans MS" pitchFamily="66" charset="0"/>
              </a:rPr>
              <a:t>2. </a:t>
            </a:r>
            <a:r>
              <a:rPr lang="it-IT" altLang="it-IT" sz="1600" b="1" smtClean="0">
                <a:latin typeface="Comic Sans MS" pitchFamily="66" charset="0"/>
              </a:rPr>
              <a:t>CARATTERE SIMBOLICO del M</a:t>
            </a:r>
            <a:r>
              <a:rPr lang="it-IT" altLang="it-IT" sz="1600" b="1" smtClean="0">
                <a:solidFill>
                  <a:srgbClr val="00FFFF"/>
                </a:solidFill>
                <a:latin typeface="Comic Sans MS" pitchFamily="66" charset="0"/>
              </a:rPr>
              <a:t>.</a:t>
            </a:r>
          </a:p>
          <a:p>
            <a:pPr marL="533400" indent="-533400" eaLnBrk="1" hangingPunct="1">
              <a:lnSpc>
                <a:spcPct val="80000"/>
              </a:lnSpc>
              <a:buFontTx/>
              <a:buNone/>
            </a:pPr>
            <a:r>
              <a:rPr lang="it-IT" altLang="it-IT" sz="1600" smtClean="0">
                <a:solidFill>
                  <a:schemeClr val="bg1"/>
                </a:solidFill>
                <a:latin typeface="Comic Sans MS" pitchFamily="66" charset="0"/>
              </a:rPr>
              <a:t>   </a:t>
            </a:r>
            <a:r>
              <a:rPr lang="it-IT" altLang="it-IT" sz="1800" smtClean="0">
                <a:solidFill>
                  <a:schemeClr val="bg1"/>
                </a:solidFill>
                <a:latin typeface="Comic Sans MS" pitchFamily="66" charset="0"/>
              </a:rPr>
              <a:t>  Il simbolo non è il </a:t>
            </a:r>
            <a:r>
              <a:rPr lang="it-IT" altLang="it-IT" sz="1800" i="1" smtClean="0">
                <a:solidFill>
                  <a:srgbClr val="FFFF00"/>
                </a:solidFill>
                <a:latin typeface="Comic Sans MS" pitchFamily="66" charset="0"/>
              </a:rPr>
              <a:t>concetto</a:t>
            </a:r>
            <a:r>
              <a:rPr lang="it-IT" altLang="it-IT" sz="1800" smtClean="0">
                <a:solidFill>
                  <a:schemeClr val="bg1"/>
                </a:solidFill>
                <a:latin typeface="Comic Sans MS" pitchFamily="66" charset="0"/>
              </a:rPr>
              <a:t>, che rap-presenta</a:t>
            </a:r>
          </a:p>
          <a:p>
            <a:pPr marL="533400" indent="-533400" eaLnBrk="1" hangingPunct="1">
              <a:lnSpc>
                <a:spcPct val="80000"/>
              </a:lnSpc>
              <a:buFontTx/>
              <a:buNone/>
            </a:pPr>
            <a:r>
              <a:rPr lang="it-IT" altLang="it-IT" sz="1800" smtClean="0">
                <a:solidFill>
                  <a:schemeClr val="bg1"/>
                </a:solidFill>
                <a:latin typeface="Comic Sans MS" pitchFamily="66" charset="0"/>
              </a:rPr>
              <a:t>     Il simbolo non è il </a:t>
            </a:r>
            <a:r>
              <a:rPr lang="it-IT" altLang="it-IT" sz="1800" i="1" smtClean="0">
                <a:solidFill>
                  <a:srgbClr val="FFFF00"/>
                </a:solidFill>
                <a:latin typeface="Comic Sans MS" pitchFamily="66" charset="0"/>
              </a:rPr>
              <a:t>segno</a:t>
            </a:r>
            <a:r>
              <a:rPr lang="it-IT" altLang="it-IT" sz="1800" smtClean="0">
                <a:solidFill>
                  <a:schemeClr val="bg1"/>
                </a:solidFill>
                <a:latin typeface="Comic Sans MS" pitchFamily="66" charset="0"/>
              </a:rPr>
              <a:t>, che ri-produce</a:t>
            </a:r>
          </a:p>
          <a:p>
            <a:pPr marL="533400" indent="-533400" eaLnBrk="1" hangingPunct="1">
              <a:lnSpc>
                <a:spcPct val="80000"/>
              </a:lnSpc>
              <a:buFontTx/>
              <a:buNone/>
            </a:pPr>
            <a:r>
              <a:rPr lang="it-IT" altLang="it-IT" sz="1800" smtClean="0">
                <a:solidFill>
                  <a:schemeClr val="bg1"/>
                </a:solidFill>
                <a:latin typeface="Comic Sans MS" pitchFamily="66" charset="0"/>
              </a:rPr>
              <a:t>Il simbolo è </a:t>
            </a:r>
            <a:r>
              <a:rPr lang="it-IT" altLang="it-IT" sz="1800" smtClean="0">
                <a:solidFill>
                  <a:srgbClr val="00FFFF"/>
                </a:solidFill>
                <a:latin typeface="Comic Sans MS" pitchFamily="66" charset="0"/>
              </a:rPr>
              <a:t>produttivo</a:t>
            </a:r>
            <a:r>
              <a:rPr lang="it-IT" altLang="it-IT" sz="1800" smtClean="0">
                <a:solidFill>
                  <a:schemeClr val="bg1"/>
                </a:solidFill>
                <a:latin typeface="Comic Sans MS" pitchFamily="66" charset="0"/>
              </a:rPr>
              <a:t>, creativo</a:t>
            </a:r>
          </a:p>
          <a:p>
            <a:pPr marL="533400" indent="-533400" eaLnBrk="1" hangingPunct="1">
              <a:lnSpc>
                <a:spcPct val="80000"/>
              </a:lnSpc>
              <a:buFontTx/>
              <a:buNone/>
            </a:pPr>
            <a:r>
              <a:rPr lang="it-IT" altLang="it-IT" sz="1800" smtClean="0">
                <a:solidFill>
                  <a:schemeClr val="bg1"/>
                </a:solidFill>
                <a:latin typeface="Comic Sans MS" pitchFamily="66" charset="0"/>
              </a:rPr>
              <a:t>In esso prevale la co-appartenenza sogg/ogg</a:t>
            </a:r>
          </a:p>
          <a:p>
            <a:pPr marL="533400" indent="-533400" eaLnBrk="1" hangingPunct="1">
              <a:lnSpc>
                <a:spcPct val="80000"/>
              </a:lnSpc>
              <a:buFontTx/>
              <a:buNone/>
            </a:pPr>
            <a:r>
              <a:rPr lang="it-IT" altLang="it-IT" sz="1800" smtClean="0">
                <a:solidFill>
                  <a:schemeClr val="bg1"/>
                </a:solidFill>
                <a:latin typeface="Comic Sans MS" pitchFamily="66" charset="0"/>
              </a:rPr>
              <a:t>Esprime l</a:t>
            </a:r>
            <a:r>
              <a:rPr lang="ja-JP" altLang="it-IT" sz="1800" smtClean="0">
                <a:solidFill>
                  <a:schemeClr val="bg1"/>
                </a:solidFill>
              </a:rPr>
              <a:t>’</a:t>
            </a:r>
            <a:r>
              <a:rPr lang="it-IT" altLang="ja-JP" sz="1800" smtClean="0">
                <a:solidFill>
                  <a:schemeClr val="bg1"/>
                </a:solidFill>
                <a:latin typeface="Comic Sans MS" pitchFamily="66" charset="0"/>
              </a:rPr>
              <a:t>essere finito, ma non chiuso: l</a:t>
            </a:r>
            <a:r>
              <a:rPr lang="ja-JP" altLang="it-IT" sz="1800" smtClean="0">
                <a:solidFill>
                  <a:schemeClr val="bg1"/>
                </a:solidFill>
              </a:rPr>
              <a:t>’</a:t>
            </a:r>
            <a:r>
              <a:rPr lang="it-IT" altLang="ja-JP" sz="1800" smtClean="0">
                <a:solidFill>
                  <a:schemeClr val="bg1"/>
                </a:solidFill>
                <a:latin typeface="Comic Sans MS" pitchFamily="66" charset="0"/>
              </a:rPr>
              <a:t>essere nel </a:t>
            </a:r>
            <a:r>
              <a:rPr lang="ja-JP" altLang="it-IT" sz="1800" smtClean="0">
                <a:solidFill>
                  <a:schemeClr val="bg1"/>
                </a:solidFill>
              </a:rPr>
              <a:t>“</a:t>
            </a:r>
            <a:r>
              <a:rPr lang="it-IT" altLang="ja-JP" sz="1800" smtClean="0">
                <a:solidFill>
                  <a:schemeClr val="bg1"/>
                </a:solidFill>
                <a:latin typeface="Comic Sans MS" pitchFamily="66" charset="0"/>
              </a:rPr>
              <a:t>frammezzo</a:t>
            </a:r>
            <a:r>
              <a:rPr lang="ja-JP" altLang="it-IT" sz="1800" smtClean="0">
                <a:solidFill>
                  <a:schemeClr val="bg1"/>
                </a:solidFill>
              </a:rPr>
              <a:t>”</a:t>
            </a:r>
            <a:r>
              <a:rPr lang="it-IT" altLang="ja-JP" sz="1800" smtClean="0">
                <a:solidFill>
                  <a:schemeClr val="bg1"/>
                </a:solidFill>
                <a:latin typeface="Comic Sans MS" pitchFamily="66" charset="0"/>
              </a:rPr>
              <a:t> dell</a:t>
            </a:r>
            <a:r>
              <a:rPr lang="ja-JP" altLang="it-IT" sz="1800" smtClean="0">
                <a:solidFill>
                  <a:schemeClr val="bg1"/>
                </a:solidFill>
              </a:rPr>
              <a:t>’</a:t>
            </a:r>
            <a:r>
              <a:rPr lang="it-IT" altLang="ja-JP" sz="1800" smtClean="0">
                <a:solidFill>
                  <a:schemeClr val="bg1"/>
                </a:solidFill>
                <a:latin typeface="Comic Sans MS" pitchFamily="66" charset="0"/>
              </a:rPr>
              <a:t>uomo</a:t>
            </a:r>
          </a:p>
          <a:p>
            <a:pPr marL="533400" indent="-533400" eaLnBrk="1" hangingPunct="1">
              <a:lnSpc>
                <a:spcPct val="80000"/>
              </a:lnSpc>
              <a:buFontTx/>
              <a:buNone/>
            </a:pPr>
            <a:r>
              <a:rPr lang="it-IT" altLang="it-IT" sz="1800" smtClean="0">
                <a:solidFill>
                  <a:schemeClr val="bg1"/>
                </a:solidFill>
                <a:latin typeface="Comic Sans MS" pitchFamily="66" charset="0"/>
              </a:rPr>
              <a:t>                                                   in cui,</a:t>
            </a:r>
            <a:r>
              <a:rPr lang="it-IT" altLang="it-IT" sz="1800" i="1" smtClean="0">
                <a:solidFill>
                  <a:schemeClr val="bg1"/>
                </a:solidFill>
                <a:latin typeface="Comic Sans MS" pitchFamily="66" charset="0"/>
              </a:rPr>
              <a:t> furtim et raptim,</a:t>
            </a:r>
            <a:r>
              <a:rPr lang="it-IT" altLang="it-IT" sz="1800" smtClean="0">
                <a:solidFill>
                  <a:schemeClr val="bg1"/>
                </a:solidFill>
                <a:latin typeface="Comic Sans MS" pitchFamily="66" charset="0"/>
              </a:rPr>
              <a:t> si </a:t>
            </a:r>
            <a:r>
              <a:rPr lang="it-IT" altLang="it-IT" sz="1800" smtClean="0">
                <a:solidFill>
                  <a:srgbClr val="FFFF00"/>
                </a:solidFill>
                <a:latin typeface="Comic Sans MS" pitchFamily="66" charset="0"/>
              </a:rPr>
              <a:t>ri-vela</a:t>
            </a:r>
            <a:r>
              <a:rPr lang="it-IT" altLang="it-IT" sz="1800" smtClean="0">
                <a:solidFill>
                  <a:schemeClr val="bg1"/>
                </a:solidFill>
                <a:latin typeface="Comic Sans MS" pitchFamily="66" charset="0"/>
              </a:rPr>
              <a:t> il divino</a:t>
            </a:r>
          </a:p>
          <a:p>
            <a:pPr marL="533400" indent="-533400" eaLnBrk="1" hangingPunct="1">
              <a:lnSpc>
                <a:spcPct val="80000"/>
              </a:lnSpc>
              <a:buFontTx/>
              <a:buNone/>
            </a:pPr>
            <a:r>
              <a:rPr lang="it-IT" altLang="it-IT" sz="1800" smtClean="0">
                <a:solidFill>
                  <a:schemeClr val="bg1"/>
                </a:solidFill>
                <a:latin typeface="Comic Sans MS" pitchFamily="66" charset="0"/>
              </a:rPr>
              <a:t>Ha potenza:   </a:t>
            </a:r>
            <a:r>
              <a:rPr lang="it-IT" altLang="it-IT" sz="1800" i="1" smtClean="0">
                <a:solidFill>
                  <a:srgbClr val="00FFFF"/>
                </a:solidFill>
                <a:latin typeface="Comic Sans MS" pitchFamily="66" charset="0"/>
              </a:rPr>
              <a:t>e-vocativa</a:t>
            </a:r>
          </a:p>
          <a:p>
            <a:pPr marL="533400" indent="-533400" eaLnBrk="1" hangingPunct="1">
              <a:lnSpc>
                <a:spcPct val="80000"/>
              </a:lnSpc>
              <a:buFontTx/>
              <a:buNone/>
            </a:pPr>
            <a:r>
              <a:rPr lang="it-IT" altLang="it-IT" sz="1800" smtClean="0">
                <a:solidFill>
                  <a:schemeClr val="bg1"/>
                </a:solidFill>
                <a:latin typeface="Comic Sans MS" pitchFamily="66" charset="0"/>
              </a:rPr>
              <a:t>                     </a:t>
            </a:r>
            <a:r>
              <a:rPr lang="it-IT" altLang="it-IT" sz="1800" i="1" smtClean="0">
                <a:solidFill>
                  <a:srgbClr val="00FFFF"/>
                </a:solidFill>
                <a:latin typeface="Comic Sans MS" pitchFamily="66" charset="0"/>
              </a:rPr>
              <a:t>e-statica</a:t>
            </a:r>
          </a:p>
          <a:p>
            <a:pPr marL="533400" indent="-533400" eaLnBrk="1" hangingPunct="1">
              <a:lnSpc>
                <a:spcPct val="80000"/>
              </a:lnSpc>
              <a:buFontTx/>
              <a:buNone/>
            </a:pPr>
            <a:r>
              <a:rPr lang="it-IT" altLang="it-IT" sz="1800" smtClean="0">
                <a:solidFill>
                  <a:schemeClr val="bg1"/>
                </a:solidFill>
                <a:latin typeface="Comic Sans MS" pitchFamily="66" charset="0"/>
              </a:rPr>
              <a:t>                     </a:t>
            </a:r>
            <a:r>
              <a:rPr lang="it-IT" altLang="it-IT" sz="1800" i="1" smtClean="0">
                <a:solidFill>
                  <a:srgbClr val="00FFFF"/>
                </a:solidFill>
                <a:latin typeface="Comic Sans MS" pitchFamily="66" charset="0"/>
              </a:rPr>
              <a:t>epi-fanica</a:t>
            </a:r>
          </a:p>
          <a:p>
            <a:pPr marL="533400" indent="-533400" eaLnBrk="1" hangingPunct="1">
              <a:lnSpc>
                <a:spcPct val="80000"/>
              </a:lnSpc>
              <a:buFontTx/>
              <a:buNone/>
            </a:pPr>
            <a:endParaRPr lang="it-IT" altLang="it-IT" sz="1800" smtClean="0">
              <a:solidFill>
                <a:schemeClr val="bg1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truttura predefinita">
  <a:themeElements>
    <a:clrScheme name="Struttura predefinita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truttura predefinita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Struttura predefinita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9680</TotalTime>
  <Words>1183</Words>
  <Application>Microsoft Macintosh PowerPoint</Application>
  <PresentationFormat>Presentazione su schermo (4:3)</PresentationFormat>
  <Paragraphs>168</Paragraphs>
  <Slides>12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12</vt:i4>
      </vt:variant>
    </vt:vector>
  </HeadingPairs>
  <TitlesOfParts>
    <vt:vector size="13" baseType="lpstr">
      <vt:lpstr>Struttura predefinita</vt:lpstr>
      <vt:lpstr> FACOLTA’ TEOLOGICA di SICILIA  “S. Giovanni Evangelista”  ____________________________________________________________    TEOLOGIA FILOSOFICA      III anno IT   ____________________________________________________  Maria Antonietta Spinosa</vt:lpstr>
      <vt:lpstr> 2.2.2. Segnavia : CHI  Dio è Discorso su Dio, di Dio,… a Dio; la via analogica </vt:lpstr>
      <vt:lpstr>Diapositiva 3</vt:lpstr>
      <vt:lpstr>Via analogica… </vt:lpstr>
      <vt:lpstr>  dire… DIO : </vt:lpstr>
      <vt:lpstr>Dire Dio: </vt:lpstr>
      <vt:lpstr>Dio trascendente &amp; personale </vt:lpstr>
      <vt:lpstr>Dio trascendente &amp; personale</vt:lpstr>
      <vt:lpstr>Dio come Mistero</vt:lpstr>
      <vt:lpstr>Diapositiva 10</vt:lpstr>
      <vt:lpstr>Diapositiva 11</vt:lpstr>
      <vt:lpstr> da Giobbe (mi metto la mano sulla bocca)… a Maria (Eccomi/ecco-me!)   cfr. Antonello da Messina, Annunciata/e (Monaco 1473- Palermo 1476)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Giovanni</dc:creator>
  <cp:lastModifiedBy>Giovanni</cp:lastModifiedBy>
  <cp:revision>458</cp:revision>
  <cp:lastPrinted>1601-01-01T00:00:00Z</cp:lastPrinted>
  <dcterms:created xsi:type="dcterms:W3CDTF">1601-01-01T00:00:00Z</dcterms:created>
  <dcterms:modified xsi:type="dcterms:W3CDTF">2022-04-28T10:53:25Z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