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328" r:id="rId3"/>
    <p:sldId id="329" r:id="rId4"/>
    <p:sldId id="327" r:id="rId5"/>
    <p:sldId id="284" r:id="rId6"/>
    <p:sldId id="336" r:id="rId7"/>
    <p:sldId id="285" r:id="rId8"/>
    <p:sldId id="337" r:id="rId9"/>
    <p:sldId id="318" r:id="rId10"/>
    <p:sldId id="319" r:id="rId11"/>
    <p:sldId id="320" r:id="rId12"/>
    <p:sldId id="353" r:id="rId13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843"/>
    <p:restoredTop sz="94662"/>
  </p:normalViewPr>
  <p:slideViewPr>
    <p:cSldViewPr>
      <p:cViewPr varScale="1">
        <p:scale>
          <a:sx n="81" d="100"/>
          <a:sy n="81" d="100"/>
        </p:scale>
        <p:origin x="-8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42436C5-DD27-4C9E-B928-FD591052B0FB}" type="datetimeFigureOut">
              <a:rPr lang="it-IT" altLang="it-IT"/>
              <a:pPr/>
              <a:t>28/04/2022</a:t>
            </a:fld>
            <a:endParaRPr lang="it-IT" alt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4B52D27-1555-44E4-AC15-6B20AF48998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9933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4A76A8C-F460-469F-96E8-8F992F476573}" type="slidenum">
              <a:rPr lang="it-IT" altLang="it-IT"/>
              <a:pPr/>
              <a:t>12</a:t>
            </a:fld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4A3636-5491-4747-AC90-5FA8B31F7E7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E7188-F98F-4D33-ABC5-051013EAD28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1AD25-A520-438D-BB98-3181C02C4B4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D75A45-F551-4CB3-8855-7C8F63774EE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D6E9DC-CDC4-4AE3-8179-F25A8CA1BF1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F011AB-5FAD-4E58-B664-6A349B7428A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B3DE63-3619-45BE-8834-C966AF951BF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C5FCD8-B1C3-4B7E-880F-984720F06129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BCD439-7090-4A7D-AEEE-E9C95173D73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2B1409-F562-4C9C-95A6-B532305C8EC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E702D0-6845-4057-B825-1AEB36365BC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fld id="{9706200A-9FFD-4CAC-BC57-0F5F21DB3A0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altLang="it-IT" sz="1800" b="1" smtClean="0"/>
              <a:t/>
            </a:r>
            <a:br>
              <a:rPr lang="it-IT" altLang="it-IT" sz="1800" b="1" smtClean="0"/>
            </a:b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FACOLTA</a:t>
            </a:r>
            <a:r>
              <a:rPr lang="ja-JP" altLang="it-IT" sz="2400" b="1" smtClean="0">
                <a:solidFill>
                  <a:schemeClr val="bg1"/>
                </a:solidFill>
              </a:rPr>
              <a:t>’</a:t>
            </a:r>
            <a: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  <a:t> TEOLOGICA di SICILIA </a:t>
            </a:r>
            <a:b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ja-JP" altLang="it-IT" sz="2400" b="1" smtClean="0">
                <a:solidFill>
                  <a:schemeClr val="bg1"/>
                </a:solidFill>
              </a:rPr>
              <a:t>“</a:t>
            </a:r>
            <a: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  <a:t>S. Giovanni Evangelista</a:t>
            </a:r>
            <a:r>
              <a:rPr lang="ja-JP" altLang="it-IT" sz="2400" b="1" smtClean="0">
                <a:solidFill>
                  <a:schemeClr val="bg1"/>
                </a:solidFill>
              </a:rPr>
              <a:t>”</a:t>
            </a:r>
            <a:r>
              <a:rPr lang="it-IT" altLang="ja-JP" sz="2400" b="1" smtClean="0">
                <a:latin typeface="Comic Sans MS" pitchFamily="66" charset="0"/>
              </a:rPr>
              <a:t/>
            </a:r>
            <a:br>
              <a:rPr lang="it-IT" altLang="ja-JP" sz="2400" b="1" smtClean="0">
                <a:latin typeface="Comic Sans MS" pitchFamily="66" charset="0"/>
              </a:rPr>
            </a:br>
            <a:r>
              <a:rPr lang="it-IT" altLang="ja-JP" sz="2400" b="1" smtClean="0">
                <a:latin typeface="Comic Sans MS" pitchFamily="66" charset="0"/>
              </a:rPr>
              <a:t/>
            </a:r>
            <a:br>
              <a:rPr lang="it-IT" altLang="ja-JP" sz="2400" b="1" smtClean="0"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>____________________________________________________________</a:t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3600" b="1" smtClean="0">
                <a:solidFill>
                  <a:srgbClr val="941651"/>
                </a:solidFill>
                <a:latin typeface="Comic Sans MS" pitchFamily="66" charset="0"/>
              </a:rPr>
              <a:t>TEOLOGIA</a:t>
            </a:r>
            <a:r>
              <a:rPr lang="it-IT" altLang="ja-JP" sz="3200" b="1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r>
              <a:rPr lang="it-IT" altLang="ja-JP" sz="3600" b="1" smtClean="0">
                <a:solidFill>
                  <a:srgbClr val="941651"/>
                </a:solidFill>
                <a:latin typeface="Comic Sans MS" pitchFamily="66" charset="0"/>
              </a:rPr>
              <a:t>FILOSOFICA</a:t>
            </a:r>
            <a: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b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800" b="1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  <a:t>III anno IT</a:t>
            </a:r>
            <a:r>
              <a:rPr lang="it-IT" altLang="ja-JP" sz="2000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6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6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600" b="1" smtClean="0">
                <a:solidFill>
                  <a:schemeClr val="bg1"/>
                </a:solidFill>
                <a:latin typeface="Comic Sans MS" pitchFamily="66" charset="0"/>
              </a:rPr>
              <a:t>____________________________________________________</a:t>
            </a:r>
            <a:r>
              <a:rPr lang="it-IT" altLang="ja-JP" sz="16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16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600" smtClean="0">
                <a:latin typeface="Comic Sans MS" pitchFamily="66" charset="0"/>
              </a:rPr>
              <a:t/>
            </a:r>
            <a:br>
              <a:rPr lang="it-IT" altLang="ja-JP" sz="1600" smtClean="0">
                <a:latin typeface="Comic Sans MS" pitchFamily="66" charset="0"/>
              </a:rPr>
            </a:br>
            <a:r>
              <a:rPr lang="it-IT" altLang="ja-JP" sz="2400" b="1" i="1" smtClean="0">
                <a:solidFill>
                  <a:schemeClr val="bg1"/>
                </a:solidFill>
                <a:latin typeface="Comic Sans MS" pitchFamily="66" charset="0"/>
              </a:rPr>
              <a:t>Maria Antonietta Spinosa</a:t>
            </a:r>
            <a:endParaRPr lang="it-IT" altLang="it-IT" sz="2400" b="1" i="1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it-IT" sz="4000" smtClean="0"/>
          </a:p>
        </p:txBody>
      </p:sp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458200" cy="624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3. </a:t>
            </a:r>
            <a:r>
              <a:rPr lang="it-IT" altLang="it-IT" sz="2400" b="1" smtClean="0">
                <a:latin typeface="Comic Sans MS" pitchFamily="66" charset="0"/>
              </a:rPr>
              <a:t>FIGURE del MISTERO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a)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al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negativo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PLATONE-PLOTINO-FILONE-DAMASCIO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ineffabilità 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Uno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(cfr. NO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apophasis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, SI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aphairesis,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superam)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DIONIGI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positività della negazione, per trascendenza (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Hyper…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TOMMASO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il nome di Dio come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Ipsum Esse Subsistens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unirsi a Dio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come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sconosciuto, ma anche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in quanto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sconosciuto e Straniero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b) al positivo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SCHELLING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si avvale della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tautegoricità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del simbolo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JUNGEL il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m. sollecita la parola a non onto-teologizzare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4. TRATTI del MISTERO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WEISCHEDEL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8 aspetti es.: Inspiegabile-insondabile-inquietante-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Connette: evidente e inattingibile;(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fondamento abissale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svela e rivela/in-afferrabile ma com-prensibile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Differenzia: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nichtiges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nichts(=ni-ente)/nichtendes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nichts(=nulla)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*È un prendersi cura di Dio, come lasciar essere, abban-dono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000" smtClean="0">
              <a:solidFill>
                <a:srgbClr val="00FFFF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it-IT" sz="4000" smtClean="0"/>
          </a:p>
        </p:txBody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52400"/>
            <a:ext cx="8915400" cy="66294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it-IT" altLang="it-IT" sz="2400" i="1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r>
              <a:rPr lang="it-IT" altLang="it-IT" sz="2400" i="1" smtClean="0">
                <a:solidFill>
                  <a:srgbClr val="FFFF00"/>
                </a:solidFill>
                <a:latin typeface="Comic Sans MS" pitchFamily="66" charset="0"/>
              </a:rPr>
              <a:t>- Dice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radicale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Alterità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di una Verità decentrata-eccentrica; 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non muove da impossibilità 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intelletto umano, 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ma dalla capacità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mistagogica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dello stesso che,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liberamente, abban-dona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auto-referenzialità possessiva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e abita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orizzonte del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lasciar essere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endParaRPr lang="it-IT" altLang="ja-JP" sz="2000" smtClean="0">
              <a:solidFill>
                <a:schemeClr val="bg1"/>
              </a:solidFill>
            </a:endParaRPr>
          </a:p>
          <a:p>
            <a:pPr marL="0" indent="0" algn="just" eaLnBrk="1" hangingPunct="1">
              <a:buFontTx/>
              <a:buNone/>
            </a:pPr>
            <a:r>
              <a:rPr lang="it-IT" altLang="it-IT" sz="1600" smtClean="0">
                <a:solidFill>
                  <a:schemeClr val="bg1"/>
                </a:solidFill>
              </a:rPr>
              <a:t>     </a:t>
            </a:r>
            <a:r>
              <a:rPr lang="it-IT" altLang="it-IT" sz="1600" i="1" smtClean="0">
                <a:solidFill>
                  <a:schemeClr val="bg1"/>
                </a:solidFill>
              </a:rPr>
              <a:t>Dio non solo è, in assoluto, è… “di più”: esce dalla sua assolutezza, trascende la sua stessa trascendenza e si disloca, si abbassa, prende posizione, si prende cura, si mette in rapporto, insomma vive e ama: e perciò si muove e commuove (esiste e fa esistere a sua immagine; e la somiglianza che non è uguaglianza ha da esser vissuta come nudità…salvifica, p.35-50)</a:t>
            </a:r>
            <a:endParaRPr lang="it-IT" altLang="it-IT" sz="1600" i="1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400" i="1" smtClean="0">
                <a:solidFill>
                  <a:srgbClr val="FFFF00"/>
                </a:solidFill>
                <a:latin typeface="Comic Sans MS" pitchFamily="66" charset="0"/>
              </a:rPr>
              <a:t>Esprime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la responsabilità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…</a:t>
            </a: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stare sulla “soglia”</a:t>
            </a:r>
            <a:endParaRPr lang="it-IT" altLang="ja-JP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della nostra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libera appartenenza</a:t>
            </a:r>
            <a:r>
              <a:rPr lang="ja-JP" altLang="it-IT" sz="2000" i="1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ad una </a:t>
            </a:r>
            <a:r>
              <a:rPr lang="it-IT" altLang="ja-JP" sz="2000" i="1" smtClean="0">
                <a:solidFill>
                  <a:schemeClr val="bg1"/>
                </a:solidFill>
                <a:latin typeface="Comic Sans MS" pitchFamily="66" charset="0"/>
              </a:rPr>
              <a:t>origine indisponibile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400" i="1" smtClean="0">
                <a:solidFill>
                  <a:srgbClr val="FFFF00"/>
                </a:solidFill>
                <a:latin typeface="Comic Sans MS" pitchFamily="66" charset="0"/>
              </a:rPr>
              <a:t>Espone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il carattere originariamente </a:t>
            </a:r>
            <a:r>
              <a:rPr lang="ja-JP" altLang="it-IT" sz="2400" smtClean="0">
                <a:solidFill>
                  <a:srgbClr val="00FFFF"/>
                </a:solidFill>
              </a:rPr>
              <a:t>“</a:t>
            </a:r>
            <a:r>
              <a:rPr lang="it-IT" altLang="ja-JP" sz="2400" smtClean="0">
                <a:solidFill>
                  <a:srgbClr val="00FFFF"/>
                </a:solidFill>
                <a:latin typeface="Comic Sans MS" pitchFamily="66" charset="0"/>
              </a:rPr>
              <a:t>donato</a:t>
            </a:r>
            <a:r>
              <a:rPr lang="ja-JP" altLang="it-IT" sz="2400" smtClean="0">
                <a:solidFill>
                  <a:schemeClr val="bg1"/>
                </a:solidFill>
              </a:rPr>
              <a:t>”</a:t>
            </a:r>
            <a:endParaRPr lang="it-IT" altLang="ja-JP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di ciascuna cosa e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essere, noi, donati a noi stessi</a:t>
            </a:r>
          </a:p>
          <a:p>
            <a:pPr marL="0" indent="0" algn="ctr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Occorre perciò 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esplicitare e com-un-icare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il Mistero… in qualche modo:</a:t>
            </a:r>
          </a:p>
          <a:p>
            <a:pPr marL="0" indent="0" algn="ctr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questo il senso autentico di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b="1" smtClean="0">
                <a:solidFill>
                  <a:srgbClr val="00FFFF"/>
                </a:solidFill>
                <a:latin typeface="Comic Sans MS" pitchFamily="66" charset="0"/>
              </a:rPr>
              <a:t>ad-orare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endParaRPr lang="it-IT" altLang="ja-JP" sz="2000" smtClean="0">
              <a:solidFill>
                <a:schemeClr val="bg1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marL="0" indent="0" eaLnBrk="1" hangingPunct="1">
              <a:buFontTx/>
              <a:buNone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0" indent="0" eaLnBrk="1" hangingPunct="1"/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685800"/>
          </a:xfrm>
        </p:spPr>
        <p:txBody>
          <a:bodyPr/>
          <a:lstStyle/>
          <a:p>
            <a:pPr eaLnBrk="1" hangingPunct="1"/>
            <a:r>
              <a:rPr lang="it-IT" altLang="ja-JP" sz="2000" smtClean="0">
                <a:solidFill>
                  <a:srgbClr val="000000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rgbClr val="000000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rgbClr val="000000"/>
                </a:solidFill>
                <a:latin typeface="Comic Sans MS" pitchFamily="66" charset="0"/>
              </a:rPr>
              <a:t>da Giobbe (mi metto la mano sulla bocca)… a Maria (Eccomi/ecco-me!) </a:t>
            </a:r>
            <a:br>
              <a:rPr lang="it-IT" altLang="ja-JP" sz="2000" smtClean="0">
                <a:solidFill>
                  <a:srgbClr val="000000"/>
                </a:solidFill>
                <a:latin typeface="Comic Sans MS" pitchFamily="66" charset="0"/>
              </a:rPr>
            </a:br>
            <a:r>
              <a:rPr lang="it-IT" altLang="ja-JP" sz="2000" b="1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it-IT" altLang="ja-JP" sz="1800" b="1" smtClean="0">
                <a:solidFill>
                  <a:srgbClr val="941651"/>
                </a:solidFill>
                <a:latin typeface="Comic Sans MS" pitchFamily="66" charset="0"/>
              </a:rPr>
              <a:t>cfr. Antonello da Messina, Annunciata/e (Monaco 1473- Palermo 1476)</a:t>
            </a:r>
            <a:br>
              <a:rPr lang="it-IT" altLang="ja-JP" sz="1800" b="1" smtClean="0">
                <a:solidFill>
                  <a:srgbClr val="941651"/>
                </a:solidFill>
                <a:latin typeface="Comic Sans MS" pitchFamily="66" charset="0"/>
              </a:rPr>
            </a:br>
            <a:endParaRPr lang="it-IT" altLang="it-IT" sz="1800" b="1" smtClean="0">
              <a:solidFill>
                <a:srgbClr val="941651"/>
              </a:solidFill>
            </a:endParaRPr>
          </a:p>
        </p:txBody>
      </p:sp>
      <p:pic>
        <p:nvPicPr>
          <p:cNvPr id="98306" name="Segnaposto contenuto 3" descr="IMG_5010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-4877" t="-18391" r="-908" b="-12936"/>
          <a:stretch>
            <a:fillRect/>
          </a:stretch>
        </p:blipFill>
        <p:spPr>
          <a:xfrm>
            <a:off x="4325938" y="-255588"/>
            <a:ext cx="4614862" cy="7696201"/>
          </a:xfrm>
        </p:spPr>
      </p:pic>
      <p:pic>
        <p:nvPicPr>
          <p:cNvPr id="98307" name="Immagine 4" descr="IMG_501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" y="800100"/>
            <a:ext cx="42672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e 1"/>
          <p:cNvSpPr/>
          <p:nvPr/>
        </p:nvSpPr>
        <p:spPr>
          <a:xfrm>
            <a:off x="1295400" y="3733800"/>
            <a:ext cx="2649538" cy="1784350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Ovale 2"/>
          <p:cNvSpPr/>
          <p:nvPr/>
        </p:nvSpPr>
        <p:spPr>
          <a:xfrm>
            <a:off x="5334000" y="4652963"/>
            <a:ext cx="2667000" cy="1366837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 rot="20526626">
            <a:off x="1311275" y="2006600"/>
            <a:ext cx="1636713" cy="685800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6046788" y="2252663"/>
            <a:ext cx="1271587" cy="457200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cxnSp>
        <p:nvCxnSpPr>
          <p:cNvPr id="7" name="Connettore 2 6"/>
          <p:cNvCxnSpPr>
            <a:cxnSpLocks/>
          </p:cNvCxnSpPr>
          <p:nvPr/>
        </p:nvCxnSpPr>
        <p:spPr>
          <a:xfrm flipH="1">
            <a:off x="6858000" y="1066800"/>
            <a:ext cx="601663" cy="5334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cxnSpLocks/>
          </p:cNvCxnSpPr>
          <p:nvPr/>
        </p:nvCxnSpPr>
        <p:spPr>
          <a:xfrm flipH="1">
            <a:off x="3276600" y="1031875"/>
            <a:ext cx="598488" cy="58261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cxnSpLocks/>
          </p:cNvCxnSpPr>
          <p:nvPr/>
        </p:nvCxnSpPr>
        <p:spPr>
          <a:xfrm flipV="1">
            <a:off x="600075" y="3149600"/>
            <a:ext cx="1482725" cy="43180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cxnSpLocks/>
          </p:cNvCxnSpPr>
          <p:nvPr/>
        </p:nvCxnSpPr>
        <p:spPr>
          <a:xfrm flipV="1">
            <a:off x="5060950" y="3187700"/>
            <a:ext cx="1416050" cy="508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cxnSpLocks/>
          </p:cNvCxnSpPr>
          <p:nvPr/>
        </p:nvCxnSpPr>
        <p:spPr>
          <a:xfrm>
            <a:off x="8382000" y="4038600"/>
            <a:ext cx="0" cy="91598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cxnSpLocks/>
          </p:cNvCxnSpPr>
          <p:nvPr/>
        </p:nvCxnSpPr>
        <p:spPr>
          <a:xfrm>
            <a:off x="600075" y="6172200"/>
            <a:ext cx="1482725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05800" cy="838200"/>
          </a:xfrm>
        </p:spPr>
        <p:txBody>
          <a:bodyPr/>
          <a:lstStyle/>
          <a:p>
            <a:pPr algn="l" eaLnBrk="1" hangingPunct="1"/>
            <a:r>
              <a:rPr lang="it-IT" altLang="it-IT" sz="2400" b="1" smtClean="0">
                <a:latin typeface="Comic Sans MS" pitchFamily="66" charset="0"/>
              </a:rPr>
              <a:t/>
            </a:r>
            <a:br>
              <a:rPr lang="it-IT" altLang="it-IT" sz="2400" b="1" smtClean="0">
                <a:latin typeface="Comic Sans MS" pitchFamily="66" charset="0"/>
              </a:rPr>
            </a:br>
            <a:r>
              <a:rPr lang="it-IT" altLang="it-IT" sz="2400" b="1" smtClean="0">
                <a:latin typeface="Comic Sans MS" pitchFamily="66" charset="0"/>
              </a:rPr>
              <a:t>2.2.2.</a:t>
            </a: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400" b="1" i="1" smtClean="0">
                <a:latin typeface="Comic Sans MS" pitchFamily="66" charset="0"/>
              </a:rPr>
              <a:t>Segnavia </a:t>
            </a:r>
            <a:r>
              <a:rPr lang="it-IT" altLang="it-IT" sz="2400" b="1" smtClean="0">
                <a:latin typeface="Comic Sans MS" pitchFamily="66" charset="0"/>
              </a:rPr>
              <a:t>:</a:t>
            </a: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400" b="1" i="1" smtClean="0">
                <a:solidFill>
                  <a:srgbClr val="C00000"/>
                </a:solidFill>
                <a:latin typeface="Comic Sans MS" pitchFamily="66" charset="0"/>
              </a:rPr>
              <a:t>CHI</a:t>
            </a:r>
            <a:r>
              <a:rPr lang="it-IT" altLang="it-IT" sz="2400" b="1" smtClean="0">
                <a:solidFill>
                  <a:srgbClr val="C00000"/>
                </a:solidFill>
                <a:latin typeface="Comic Sans MS" pitchFamily="66" charset="0"/>
              </a:rPr>
              <a:t>  Dio è</a:t>
            </a:r>
            <a:br>
              <a:rPr lang="it-IT" altLang="it-IT" sz="2400" b="1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Discorso su Dio, di Dio,… a Dio; </a:t>
            </a:r>
            <a:r>
              <a:rPr lang="it-IT" altLang="it-IT" sz="2400" b="1" smtClean="0">
                <a:solidFill>
                  <a:srgbClr val="C00000"/>
                </a:solidFill>
                <a:latin typeface="Comic Sans MS" pitchFamily="66" charset="0"/>
              </a:rPr>
              <a:t>la via analogica</a:t>
            </a: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</a:br>
            <a:endParaRPr lang="it-IT" altLang="it-IT" sz="2400" smtClean="0"/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-Ineffabilità testimoniata dalle religioni: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carattere assolutamente trascendente del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sacro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Ineffabilità confermata dalla riflessione filosofica  (Marcel)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000" smtClean="0">
                <a:solidFill>
                  <a:srgbClr val="30FFFB"/>
                </a:solidFill>
                <a:latin typeface="Comic Sans MS" pitchFamily="66" charset="0"/>
              </a:rPr>
              <a:t>Rischio di </a:t>
            </a:r>
            <a:r>
              <a:rPr lang="it-IT" altLang="it-IT" sz="2000" i="1" smtClean="0">
                <a:solidFill>
                  <a:srgbClr val="30FFFB"/>
                </a:solidFill>
                <a:latin typeface="Comic Sans MS" pitchFamily="66" charset="0"/>
              </a:rPr>
              <a:t>agnosticismo</a:t>
            </a:r>
            <a:r>
              <a:rPr lang="it-IT" altLang="it-IT" sz="2000" smtClean="0">
                <a:solidFill>
                  <a:srgbClr val="30FFFB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(scissione tra Dio in sé e Dio per noi)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***MA ANCHE: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Testimonianza della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fede religiosa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nell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Assoluto (</a:t>
            </a:r>
            <a:r>
              <a:rPr lang="it-IT" altLang="ja-JP" sz="2000" i="1" smtClean="0">
                <a:solidFill>
                  <a:schemeClr val="bg1"/>
                </a:solidFill>
                <a:latin typeface="Comic Sans MS" pitchFamily="66" charset="0"/>
              </a:rPr>
              <a:t>in speculum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distinzione  tra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fides qua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e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fides quae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le proposte di una conoscenza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razionale/filosofica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di Dio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000" smtClean="0">
                <a:solidFill>
                  <a:srgbClr val="30FFFB"/>
                </a:solidFill>
                <a:latin typeface="Comic Sans MS" pitchFamily="66" charset="0"/>
              </a:rPr>
              <a:t>Rischio di </a:t>
            </a:r>
            <a:r>
              <a:rPr lang="it-IT" altLang="it-IT" sz="2000" i="1" smtClean="0">
                <a:solidFill>
                  <a:srgbClr val="30FFFB"/>
                </a:solidFill>
                <a:latin typeface="Comic Sans MS" pitchFamily="66" charset="0"/>
              </a:rPr>
              <a:t>razionalismo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Per una soluz. </a:t>
            </a:r>
            <a:r>
              <a:rPr lang="ja-JP" altLang="it-IT" sz="2000" smtClean="0">
                <a:solidFill>
                  <a:srgbClr val="FFFF00"/>
                </a:solidFill>
              </a:rPr>
              <a:t>“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equilibrata</a:t>
            </a:r>
            <a:r>
              <a:rPr lang="ja-JP" altLang="it-IT" sz="2000" smtClean="0">
                <a:solidFill>
                  <a:srgbClr val="FFFF00"/>
                </a:solidFill>
              </a:rPr>
              <a:t>”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: </a:t>
            </a:r>
            <a:r>
              <a:rPr lang="it-IT" altLang="ja-JP" sz="2000" i="1" smtClean="0">
                <a:solidFill>
                  <a:srgbClr val="FFFF00"/>
                </a:solidFill>
                <a:latin typeface="Comic Sans MS" pitchFamily="66" charset="0"/>
              </a:rPr>
              <a:t>conoscenza indiretta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 del </a:t>
            </a:r>
            <a:r>
              <a:rPr lang="it-IT" altLang="ja-JP" sz="2000" i="1" smtClean="0">
                <a:solidFill>
                  <a:srgbClr val="FFFF00"/>
                </a:solidFill>
                <a:latin typeface="Comic Sans MS" pitchFamily="66" charset="0"/>
              </a:rPr>
              <a:t>Mistero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 di Dio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0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***Conseguenze: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-differenza tra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essere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come </a:t>
            </a:r>
            <a:r>
              <a:rPr lang="it-IT" altLang="ja-JP" sz="2000" i="1" smtClean="0">
                <a:solidFill>
                  <a:schemeClr val="bg1"/>
                </a:solidFill>
                <a:latin typeface="Comic Sans MS" pitchFamily="66" charset="0"/>
              </a:rPr>
              <a:t>actus essendi 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 come </a:t>
            </a:r>
            <a:r>
              <a:rPr lang="it-IT" altLang="ja-JP" sz="2000" i="1" smtClean="0">
                <a:solidFill>
                  <a:schemeClr val="bg1"/>
                </a:solidFill>
                <a:latin typeface="Comic Sans MS" pitchFamily="66" charset="0"/>
              </a:rPr>
              <a:t>copula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-possibilità di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pluralizzare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le attribuzioni su Dio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106362"/>
          </a:xfrm>
        </p:spPr>
        <p:txBody>
          <a:bodyPr/>
          <a:lstStyle/>
          <a:p>
            <a:pPr eaLnBrk="1" hangingPunct="1"/>
            <a:endParaRPr lang="it-IT" sz="4000" smtClean="0"/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83820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L</a:t>
            </a:r>
            <a:r>
              <a:rPr lang="ja-JP" altLang="it-IT" sz="2400" b="1" smtClean="0">
                <a:solidFill>
                  <a:srgbClr val="00FFFF"/>
                </a:solidFill>
              </a:rPr>
              <a:t>’</a:t>
            </a:r>
            <a:r>
              <a:rPr lang="it-IT" altLang="ja-JP" sz="2400" b="1" smtClean="0">
                <a:solidFill>
                  <a:srgbClr val="00FFFF"/>
                </a:solidFill>
                <a:latin typeface="Comic Sans MS" pitchFamily="66" charset="0"/>
              </a:rPr>
              <a:t>analogia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rgbClr val="000000"/>
                </a:solidFill>
                <a:latin typeface="Comic Sans MS" pitchFamily="66" charset="0"/>
              </a:rPr>
              <a:t>dice…la &lt;</a:t>
            </a:r>
            <a:r>
              <a:rPr lang="it-IT" altLang="ja-JP" sz="2800" smtClean="0">
                <a:solidFill>
                  <a:srgbClr val="00FFFF"/>
                </a:solidFill>
                <a:latin typeface="Comic Sans MS" pitchFamily="66" charset="0"/>
              </a:rPr>
              <a:t>somiglianza</a:t>
            </a:r>
            <a:r>
              <a:rPr lang="it-IT" altLang="ja-JP" sz="2000" smtClean="0">
                <a:solidFill>
                  <a:srgbClr val="000000"/>
                </a:solidFill>
                <a:latin typeface="Comic Sans MS" pitchFamily="66" charset="0"/>
              </a:rPr>
              <a:t>&gt;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uguaglianza nella diversità, diversità nell’uguaglianza: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</a:t>
            </a: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ossia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una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reale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diversità, che non esclude una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reale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uguaglianza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*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Distinzione tra: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analogia di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proporzione</a:t>
            </a: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(tra termini)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A:B=B:C=A:C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analogia di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proporzionalità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(di rapporti tra termini)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A/B=C/D=D/E…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In una duplice modalità: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estrinseca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in cui la perfezione è colta solo in un analogato pienam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intrinseca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in cui la perfezione è colta in tutti i termini, ma diversam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* Presupposti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lo schema causa /effetto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distinzione tra: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‘perfezioni’ semplici  e miste: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si ritrovano formalm. nella causa e si attrib. ad essa in modo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proprio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si ritrovano nella causa in modo improprio e si attrib.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metaforicam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distinzione tra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res significata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 e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modus significandi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534400" cy="457200"/>
          </a:xfrm>
        </p:spPr>
        <p:txBody>
          <a:bodyPr/>
          <a:lstStyle/>
          <a:p>
            <a:pPr algn="l" eaLnBrk="1" hangingPunct="1"/>
            <a:r>
              <a:rPr lang="it-IT" altLang="it-IT" sz="2400" b="1" i="1" smtClean="0">
                <a:solidFill>
                  <a:srgbClr val="C00000"/>
                </a:solidFill>
                <a:latin typeface="Comic Sans MS" pitchFamily="66" charset="0"/>
              </a:rPr>
              <a:t>Via</a:t>
            </a:r>
            <a:r>
              <a:rPr lang="it-IT" altLang="it-IT" sz="2400" b="1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C00000"/>
                </a:solidFill>
                <a:latin typeface="Comic Sans MS" pitchFamily="66" charset="0"/>
              </a:rPr>
              <a:t>analogica</a:t>
            </a:r>
            <a:r>
              <a:rPr lang="it-IT" altLang="it-IT" sz="2400" b="1" smtClean="0">
                <a:solidFill>
                  <a:srgbClr val="C00000"/>
                </a:solidFill>
                <a:latin typeface="Comic Sans MS" pitchFamily="66" charset="0"/>
              </a:rPr>
              <a:t>… </a:t>
            </a:r>
          </a:p>
        </p:txBody>
      </p:sp>
      <p:sp>
        <p:nvSpPr>
          <p:cNvPr id="901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09600"/>
            <a:ext cx="8534400" cy="6096000"/>
          </a:xfrm>
        </p:spPr>
        <p:txBody>
          <a:bodyPr/>
          <a:lstStyle/>
          <a:p>
            <a:pPr eaLnBrk="1" hangingPunct="1"/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Cfr.TOMMASO,</a:t>
            </a:r>
            <a:r>
              <a:rPr lang="it-IT" altLang="it-IT" sz="2000" i="1" smtClean="0">
                <a:solidFill>
                  <a:srgbClr val="00FFFF"/>
                </a:solidFill>
                <a:latin typeface="Comic Sans MS" pitchFamily="66" charset="0"/>
              </a:rPr>
              <a:t> Summa Theologiae</a:t>
            </a:r>
          </a:p>
          <a:p>
            <a:pPr eaLnBrk="1" hangingPunct="1"/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Evitare 2 silenzi:</a:t>
            </a:r>
          </a:p>
          <a:p>
            <a:pPr eaLnBrk="1" hangingPunct="1">
              <a:buFontTx/>
              <a:buChar char="-"/>
            </a:pP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univocismo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:cfr. la mistica;   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equivocismo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cfr. l’ agnosticismo</a:t>
            </a:r>
          </a:p>
          <a:p>
            <a:pPr eaLnBrk="1" hangingPunct="1"/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intreccio del Concilio Lateranense IV (1215)</a:t>
            </a:r>
            <a:r>
              <a:rPr lang="it-IT" altLang="ja-JP" sz="2000" smtClean="0">
                <a:solidFill>
                  <a:srgbClr val="3366FF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rgbClr val="FFFFFF"/>
                </a:solidFill>
                <a:latin typeface="Comic Sans MS" pitchFamily="66" charset="0"/>
              </a:rPr>
              <a:t>(DS 432):</a:t>
            </a:r>
          </a:p>
          <a:p>
            <a:pPr algn="ctr" eaLnBrk="1" hangingPunct="1">
              <a:buFontTx/>
              <a:buNone/>
            </a:pPr>
            <a:r>
              <a:rPr lang="it-IT" altLang="it-IT" sz="2000" i="1" smtClean="0">
                <a:latin typeface="Comic Sans MS" pitchFamily="66" charset="0"/>
              </a:rPr>
              <a:t>inter creatorem et creaturam non potest tanta similitudo notari,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altLang="it-IT" sz="2000" i="1" smtClean="0">
                <a:latin typeface="Comic Sans MS" pitchFamily="66" charset="0"/>
              </a:rPr>
              <a:t>quin inter eos maior sit dissimilitudo eorum</a:t>
            </a: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Unicum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di Dio:  essenza=esistere</a:t>
            </a:r>
          </a:p>
          <a:p>
            <a:pPr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a) Di lui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affermiamo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perché</a:t>
            </a:r>
          </a:p>
          <a:p>
            <a:pPr eaLnBrk="1" hangingPunct="1"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Ragioni dell</a:t>
            </a:r>
            <a:r>
              <a:rPr lang="ja-JP" altLang="it-IT" sz="2000" smtClean="0">
                <a:solidFill>
                  <a:srgbClr val="00FFFF"/>
                </a:solidFill>
              </a:rPr>
              <a:t>’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antropomorfismo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: Dio si </a:t>
            </a:r>
            <a:r>
              <a:rPr lang="it-IT" altLang="ja-JP" sz="2000" i="1" smtClean="0">
                <a:solidFill>
                  <a:srgbClr val="FFFF00"/>
                </a:solidFill>
                <a:latin typeface="Comic Sans MS" pitchFamily="66" charset="0"/>
              </a:rPr>
              <a:t>svela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uomo</a:t>
            </a:r>
          </a:p>
          <a:p>
            <a:pPr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b) Dio lui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neghiamo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perchè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ogni detto è margine int. del dicibile; ogni non-detto è margine est. del detto</a:t>
            </a:r>
          </a:p>
          <a:p>
            <a:pPr eaLnBrk="1" hangingPunct="1"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Ragioni della teologia negativa: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Dio si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ri-vela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uomo</a:t>
            </a:r>
          </a:p>
          <a:p>
            <a:pPr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Dio è tutto e può esser sempre Altro, </a:t>
            </a:r>
          </a:p>
          <a:p>
            <a:pPr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può dirsi “di più”, paradossalmente, solo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diminuendo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(stile kenotico...)</a:t>
            </a:r>
            <a:endParaRPr lang="it-IT" altLang="ja-JP" sz="2000" smtClean="0">
              <a:solidFill>
                <a:srgbClr val="00FF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c) è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oltre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noi stessi - via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eminenza</a:t>
            </a:r>
          </a:p>
          <a:p>
            <a:pPr eaLnBrk="1" hangingPunct="1"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Per far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convenire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a Dio la attribuzione; </a:t>
            </a: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singolarità di Dio</a:t>
            </a:r>
            <a:endParaRPr lang="it-IT" altLang="it-IT" sz="1800" smtClean="0">
              <a:solidFill>
                <a:srgbClr val="00FFFF"/>
              </a:solidFill>
            </a:endParaRPr>
          </a:p>
          <a:p>
            <a:pPr eaLnBrk="1" hangingPunct="1"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Dio può accrescersi solo rispetto a se stesso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382000" cy="457200"/>
          </a:xfrm>
        </p:spPr>
        <p:txBody>
          <a:bodyPr/>
          <a:lstStyle/>
          <a:p>
            <a:pPr algn="l" eaLnBrk="1" hangingPunct="1"/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  </a:t>
            </a:r>
            <a:r>
              <a:rPr lang="it-IT" altLang="it-IT" sz="2400" b="1" smtClean="0">
                <a:solidFill>
                  <a:srgbClr val="C00000"/>
                </a:solidFill>
                <a:latin typeface="Comic Sans MS" pitchFamily="66" charset="0"/>
              </a:rPr>
              <a:t>dire… </a:t>
            </a:r>
            <a:r>
              <a:rPr lang="it-IT" altLang="it-IT" sz="3200" smtClean="0">
                <a:solidFill>
                  <a:srgbClr val="C00000"/>
                </a:solidFill>
                <a:latin typeface="Comic Sans MS" pitchFamily="66" charset="0"/>
              </a:rPr>
              <a:t>DIO</a:t>
            </a:r>
            <a:r>
              <a:rPr lang="it-IT" altLang="it-IT" sz="2400" b="1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</a:p>
        </p:txBody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686800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                           </a:t>
            </a:r>
            <a:r>
              <a:rPr lang="it-IT" altLang="it-IT" sz="2400" b="1" smtClean="0">
                <a:solidFill>
                  <a:srgbClr val="C00000"/>
                </a:solidFill>
                <a:latin typeface="Comic Sans MS" pitchFamily="66" charset="0"/>
              </a:rPr>
              <a:t>ATTRIBUTI</a:t>
            </a: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it-IT" altLang="it-IT" sz="240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</a:t>
            </a:r>
            <a:r>
              <a:rPr lang="it-IT" altLang="it-IT" sz="2400" b="1" smtClean="0">
                <a:solidFill>
                  <a:srgbClr val="FFFF00"/>
                </a:solidFill>
                <a:latin typeface="Comic Sans MS" pitchFamily="66" charset="0"/>
              </a:rPr>
              <a:t>ENTITATIVI</a:t>
            </a:r>
            <a:r>
              <a:rPr lang="it-IT" altLang="it-IT" sz="2400" smtClean="0">
                <a:latin typeface="Comic Sans MS" pitchFamily="66" charset="0"/>
              </a:rPr>
              <a:t>                          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OPERATIVI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                              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immanenti</a:t>
            </a:r>
            <a:r>
              <a:rPr lang="it-IT" altLang="it-IT" sz="2400" smtClean="0">
                <a:latin typeface="Comic Sans MS" pitchFamily="66" charset="0"/>
              </a:rPr>
              <a:t>                     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transeunti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                          </a:t>
            </a:r>
            <a:r>
              <a:rPr lang="it-IT" altLang="it-IT" sz="1400" b="1" smtClean="0">
                <a:solidFill>
                  <a:schemeClr val="bg1"/>
                </a:solidFill>
                <a:latin typeface="Comic Sans MS" pitchFamily="66" charset="0"/>
              </a:rPr>
              <a:t>dimens intellett</a:t>
            </a:r>
            <a:r>
              <a:rPr lang="it-IT" altLang="it-IT" sz="1400" smtClean="0">
                <a:latin typeface="Comic Sans MS" pitchFamily="66" charset="0"/>
              </a:rPr>
              <a:t>.         </a:t>
            </a:r>
            <a:r>
              <a:rPr lang="it-IT" altLang="it-IT" sz="1400" b="1" smtClean="0">
                <a:solidFill>
                  <a:schemeClr val="bg1"/>
                </a:solidFill>
                <a:latin typeface="Comic Sans MS" pitchFamily="66" charset="0"/>
              </a:rPr>
              <a:t>dimens volitiva</a:t>
            </a:r>
            <a:r>
              <a:rPr lang="it-IT" altLang="it-IT" sz="1400" smtClean="0">
                <a:latin typeface="Comic Sans MS" pitchFamily="66" charset="0"/>
              </a:rPr>
              <a:t>             </a:t>
            </a:r>
            <a:endParaRPr lang="it-IT" altLang="it-IT" sz="240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Unità</a:t>
            </a:r>
            <a:r>
              <a:rPr lang="it-IT" altLang="it-IT" sz="2400" smtClean="0">
                <a:latin typeface="Comic Sans MS" pitchFamily="66" charset="0"/>
              </a:rPr>
              <a:t>               </a:t>
            </a:r>
            <a:r>
              <a:rPr lang="it-IT" altLang="it-IT" sz="2400" smtClean="0">
                <a:solidFill>
                  <a:srgbClr val="0066FF"/>
                </a:solidFill>
                <a:latin typeface="Comic Sans MS" pitchFamily="66" charset="0"/>
              </a:rPr>
              <a:t>intelligenza</a:t>
            </a:r>
            <a:r>
              <a:rPr lang="it-IT" altLang="it-IT" sz="2400" smtClean="0">
                <a:latin typeface="Comic Sans MS" pitchFamily="66" charset="0"/>
              </a:rPr>
              <a:t>      </a:t>
            </a:r>
            <a:r>
              <a:rPr lang="it-IT" altLang="it-IT" sz="2400" b="1" smtClean="0">
                <a:solidFill>
                  <a:srgbClr val="003399"/>
                </a:solidFill>
                <a:latin typeface="Comic Sans MS" pitchFamily="66" charset="0"/>
              </a:rPr>
              <a:t>volontà</a:t>
            </a:r>
            <a:r>
              <a:rPr lang="it-IT" altLang="it-IT" sz="2400" smtClean="0">
                <a:latin typeface="Comic Sans MS" pitchFamily="66" charset="0"/>
              </a:rPr>
              <a:t>           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creatore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*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Semplicità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400" smtClean="0">
                <a:latin typeface="Comic Sans MS" pitchFamily="66" charset="0"/>
              </a:rPr>
              <a:t>         </a:t>
            </a:r>
            <a:r>
              <a:rPr lang="it-IT" altLang="it-IT" sz="2400" smtClean="0">
                <a:solidFill>
                  <a:srgbClr val="0066FF"/>
                </a:solidFill>
                <a:latin typeface="Comic Sans MS" pitchFamily="66" charset="0"/>
              </a:rPr>
              <a:t>sapienza</a:t>
            </a:r>
            <a:r>
              <a:rPr lang="it-IT" altLang="it-IT" sz="2400" smtClean="0">
                <a:latin typeface="Comic Sans MS" pitchFamily="66" charset="0"/>
              </a:rPr>
              <a:t>         </a:t>
            </a:r>
            <a:r>
              <a:rPr lang="it-IT" altLang="it-IT" sz="2400" b="1" smtClean="0">
                <a:solidFill>
                  <a:srgbClr val="003399"/>
                </a:solidFill>
                <a:latin typeface="Comic Sans MS" pitchFamily="66" charset="0"/>
              </a:rPr>
              <a:t>amore</a:t>
            </a:r>
            <a:r>
              <a:rPr lang="it-IT" altLang="it-IT" sz="2400" smtClean="0">
                <a:latin typeface="Comic Sans MS" pitchFamily="66" charset="0"/>
              </a:rPr>
              <a:t>          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conservatore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Verità</a:t>
            </a:r>
            <a:r>
              <a:rPr lang="it-IT" altLang="it-IT" sz="2400" smtClean="0">
                <a:latin typeface="Comic Sans MS" pitchFamily="66" charset="0"/>
              </a:rPr>
              <a:t>               </a:t>
            </a:r>
            <a:r>
              <a:rPr lang="it-IT" altLang="it-IT" sz="2400" smtClean="0">
                <a:solidFill>
                  <a:srgbClr val="0066FF"/>
                </a:solidFill>
                <a:latin typeface="Comic Sans MS" pitchFamily="66" charset="0"/>
              </a:rPr>
              <a:t>prescienza</a:t>
            </a:r>
            <a:r>
              <a:rPr lang="it-IT" altLang="it-IT" sz="2400" smtClean="0">
                <a:latin typeface="Comic Sans MS" pitchFamily="66" charset="0"/>
              </a:rPr>
              <a:t>   </a:t>
            </a:r>
            <a:r>
              <a:rPr lang="it-IT" altLang="it-IT" sz="2400" b="1" smtClean="0">
                <a:solidFill>
                  <a:srgbClr val="003399"/>
                </a:solidFill>
                <a:latin typeface="Comic Sans MS" pitchFamily="66" charset="0"/>
              </a:rPr>
              <a:t>misericordia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Bontà</a:t>
            </a:r>
            <a:r>
              <a:rPr lang="it-IT" altLang="it-IT" sz="2400" smtClean="0">
                <a:latin typeface="Comic Sans MS" pitchFamily="66" charset="0"/>
              </a:rPr>
              <a:t>                                      </a:t>
            </a:r>
            <a:r>
              <a:rPr lang="it-IT" altLang="it-IT" sz="2400" b="1" smtClean="0">
                <a:solidFill>
                  <a:srgbClr val="003399"/>
                </a:solidFill>
                <a:latin typeface="Comic Sans MS" pitchFamily="66" charset="0"/>
              </a:rPr>
              <a:t>giustizia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* 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In-finitezza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Ubiquità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Eternità</a:t>
            </a:r>
          </a:p>
        </p:txBody>
      </p:sp>
      <p:sp>
        <p:nvSpPr>
          <p:cNvPr id="91139" name="Line 6"/>
          <p:cNvSpPr>
            <a:spLocks noChangeShapeType="1"/>
          </p:cNvSpPr>
          <p:nvPr/>
        </p:nvSpPr>
        <p:spPr bwMode="auto">
          <a:xfrm flipH="1">
            <a:off x="1676400" y="1295400"/>
            <a:ext cx="1219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1140" name="Line 7"/>
          <p:cNvSpPr>
            <a:spLocks noChangeShapeType="1"/>
          </p:cNvSpPr>
          <p:nvPr/>
        </p:nvSpPr>
        <p:spPr bwMode="auto">
          <a:xfrm>
            <a:off x="5029200" y="1295400"/>
            <a:ext cx="7620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1141" name="Line 8"/>
          <p:cNvSpPr>
            <a:spLocks noChangeShapeType="1"/>
          </p:cNvSpPr>
          <p:nvPr/>
        </p:nvSpPr>
        <p:spPr bwMode="auto">
          <a:xfrm flipH="1">
            <a:off x="4191000" y="1752600"/>
            <a:ext cx="5334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1142" name="Line 9"/>
          <p:cNvSpPr>
            <a:spLocks noChangeShapeType="1"/>
          </p:cNvSpPr>
          <p:nvPr/>
        </p:nvSpPr>
        <p:spPr bwMode="auto">
          <a:xfrm>
            <a:off x="6858000" y="1752600"/>
            <a:ext cx="1066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1143" name="Line 11"/>
          <p:cNvSpPr>
            <a:spLocks noChangeShapeType="1"/>
          </p:cNvSpPr>
          <p:nvPr/>
        </p:nvSpPr>
        <p:spPr bwMode="auto">
          <a:xfrm flipH="1">
            <a:off x="1295400" y="1981200"/>
            <a:ext cx="0" cy="685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1144" name="Line 13"/>
          <p:cNvSpPr>
            <a:spLocks noChangeShapeType="1"/>
          </p:cNvSpPr>
          <p:nvPr/>
        </p:nvSpPr>
        <p:spPr bwMode="auto">
          <a:xfrm>
            <a:off x="7696200" y="2438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1145" name="Line 14"/>
          <p:cNvSpPr>
            <a:spLocks noChangeShapeType="1"/>
          </p:cNvSpPr>
          <p:nvPr/>
        </p:nvSpPr>
        <p:spPr bwMode="auto">
          <a:xfrm flipH="1">
            <a:off x="3200400" y="2438400"/>
            <a:ext cx="304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1146" name="Line 21"/>
          <p:cNvSpPr>
            <a:spLocks noChangeShapeType="1"/>
          </p:cNvSpPr>
          <p:nvPr/>
        </p:nvSpPr>
        <p:spPr bwMode="auto">
          <a:xfrm>
            <a:off x="6858000" y="2438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1147" name="Line 24"/>
          <p:cNvSpPr>
            <a:spLocks noChangeShapeType="1"/>
          </p:cNvSpPr>
          <p:nvPr/>
        </p:nvSpPr>
        <p:spPr bwMode="auto">
          <a:xfrm flipV="1">
            <a:off x="7010400" y="2438400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3200" dirty="0">
                <a:solidFill>
                  <a:srgbClr val="C00000"/>
                </a:solidFill>
                <a:latin typeface="Comic Sans MS" charset="0"/>
                <a:ea typeface="+mj-ea"/>
                <a:cs typeface="+mj-cs"/>
              </a:rPr>
              <a:t>Dire</a:t>
            </a:r>
            <a:r>
              <a:rPr lang="it-IT" sz="4000" dirty="0">
                <a:solidFill>
                  <a:srgbClr val="C00000"/>
                </a:solidFill>
                <a:latin typeface="Comic Sans MS" charset="0"/>
                <a:ea typeface="+mj-ea"/>
                <a:cs typeface="+mj-cs"/>
              </a:rPr>
              <a:t> </a:t>
            </a:r>
            <a:r>
              <a:rPr lang="it-IT" sz="3200" dirty="0">
                <a:solidFill>
                  <a:srgbClr val="C00000"/>
                </a:solidFill>
                <a:latin typeface="Comic Sans MS" charset="0"/>
                <a:ea typeface="+mj-ea"/>
                <a:cs typeface="+mj-cs"/>
              </a:rPr>
              <a:t>Dio</a:t>
            </a:r>
            <a:r>
              <a:rPr lang="it-IT" sz="4000" dirty="0">
                <a:solidFill>
                  <a:srgbClr val="C00000"/>
                </a:solidFill>
                <a:latin typeface="Comic Sans MS" charset="0"/>
                <a:ea typeface="+mj-ea"/>
                <a:cs typeface="+mj-cs"/>
              </a:rPr>
              <a:t>: </a:t>
            </a:r>
          </a:p>
        </p:txBody>
      </p:sp>
      <p:sp>
        <p:nvSpPr>
          <p:cNvPr id="921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839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Contro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 l</a:t>
            </a:r>
            <a:r>
              <a:rPr lang="ja-JP" altLang="it-IT" sz="2400" smtClean="0">
                <a:solidFill>
                  <a:srgbClr val="FFFF00"/>
                </a:solidFill>
              </a:rPr>
              <a:t>’</a:t>
            </a:r>
            <a:r>
              <a:rPr lang="it-IT" altLang="ja-JP" sz="2400" smtClean="0">
                <a:solidFill>
                  <a:srgbClr val="FFFF00"/>
                </a:solidFill>
                <a:latin typeface="Comic Sans MS" pitchFamily="66" charset="0"/>
              </a:rPr>
              <a:t>essere</a:t>
            </a:r>
            <a:r>
              <a:rPr lang="it-IT" altLang="ja-JP" sz="2400" smtClean="0">
                <a:latin typeface="Comic Sans MS" pitchFamily="66" charset="0"/>
              </a:rPr>
              <a:t>: </a:t>
            </a:r>
            <a:r>
              <a:rPr lang="it-IT" altLang="ja-JP" sz="2400" smtClean="0">
                <a:solidFill>
                  <a:srgbClr val="00FFFF"/>
                </a:solidFill>
                <a:latin typeface="Comic Sans MS" pitchFamily="66" charset="0"/>
              </a:rPr>
              <a:t>Echhart-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                      Kant-Schopenhauer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                      -Henry-Levinas- Marion </a:t>
            </a:r>
          </a:p>
          <a:p>
            <a:pPr eaLnBrk="1" hangingPunct="1">
              <a:buFontTx/>
              <a:buNone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Pro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 Infinità</a:t>
            </a:r>
            <a:r>
              <a:rPr lang="it-IT" altLang="it-IT" sz="2400" smtClean="0">
                <a:latin typeface="Comic Sans MS" pitchFamily="66" charset="0"/>
              </a:rPr>
              <a:t>:    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Scoto - Occam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Pro</a:t>
            </a:r>
            <a:r>
              <a:rPr lang="it-IT" altLang="it-IT" sz="2400" smtClean="0"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Uno</a:t>
            </a:r>
            <a:r>
              <a:rPr lang="it-IT" altLang="it-IT" sz="2400" smtClean="0">
                <a:latin typeface="Comic Sans MS" pitchFamily="66" charset="0"/>
              </a:rPr>
              <a:t>:           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Plotino - Proclo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Pro</a:t>
            </a:r>
            <a:r>
              <a:rPr lang="it-IT" altLang="it-IT" sz="2400" smtClean="0"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Intellezione</a:t>
            </a:r>
            <a:r>
              <a:rPr lang="it-IT" altLang="it-IT" sz="2400" smtClean="0">
                <a:latin typeface="Comic Sans MS" pitchFamily="66" charset="0"/>
              </a:rPr>
              <a:t>: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Gv di S.Tommaso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Pro</a:t>
            </a:r>
            <a:r>
              <a:rPr lang="it-IT" altLang="it-IT" sz="2400" smtClean="0"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Amore</a:t>
            </a:r>
            <a:r>
              <a:rPr lang="it-IT" altLang="it-IT" sz="2400" smtClean="0">
                <a:latin typeface="Comic Sans MS" pitchFamily="66" charset="0"/>
              </a:rPr>
              <a:t>:       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Platone-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                      Pseudo Dionigi-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                      Lagneau-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                      Marion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Pro</a:t>
            </a:r>
            <a:r>
              <a:rPr lang="it-IT" altLang="it-IT" sz="2400" smtClean="0"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libertà</a:t>
            </a:r>
            <a:r>
              <a:rPr lang="it-IT" altLang="it-IT" sz="2400" smtClean="0">
                <a:latin typeface="Comic Sans MS" pitchFamily="66" charset="0"/>
              </a:rPr>
              <a:t>:      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Secretan-Lequier-Boutroux-</a:t>
            </a:r>
          </a:p>
          <a:p>
            <a:pPr eaLnBrk="1" hangingPunct="1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                      Pareyson</a:t>
            </a:r>
          </a:p>
          <a:p>
            <a:pPr eaLnBrk="1" hangingPunct="1">
              <a:buFontTx/>
              <a:buNone/>
            </a:pPr>
            <a:endParaRPr lang="it-IT" altLang="it-IT" sz="240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it-IT" altLang="it-IT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82000" cy="914400"/>
          </a:xfrm>
        </p:spPr>
        <p:txBody>
          <a:bodyPr/>
          <a:lstStyle/>
          <a:p>
            <a:pPr algn="l" eaLnBrk="1" hangingPunct="1"/>
            <a:r>
              <a:rPr lang="it-IT" altLang="it-IT" sz="3600" smtClean="0">
                <a:solidFill>
                  <a:srgbClr val="C00000"/>
                </a:solidFill>
                <a:latin typeface="Comic Sans MS" pitchFamily="66" charset="0"/>
              </a:rPr>
              <a:t>Dio trascendente &amp; personale</a:t>
            </a:r>
            <a:r>
              <a:rPr lang="it-IT" altLang="it-IT" sz="360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it-IT" altLang="it-IT" sz="3600" smtClean="0">
                <a:solidFill>
                  <a:srgbClr val="FFFF00"/>
                </a:solidFill>
                <a:latin typeface="Comic Sans MS" pitchFamily="66" charset="0"/>
              </a:rPr>
            </a:br>
            <a:endParaRPr lang="it-IT" altLang="it-IT" sz="20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763000" cy="5943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it-IT" altLang="it-IT" sz="2800" smtClean="0">
                <a:latin typeface="Comic Sans MS" pitchFamily="66" charset="0"/>
              </a:rPr>
              <a:t>A)TRASCENDENZA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C’è un 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monismo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ateo -  panteista</a:t>
            </a:r>
          </a:p>
          <a:p>
            <a:pPr marL="0" indent="0" eaLnBrk="1" hangingPunct="1">
              <a:buFontTx/>
              <a:buAutoNum type="alphaLcParenR"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Come fede : cfr induismo;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b) Come filosofia: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- Emanazionista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 :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PLOTINO - BRUNO</a:t>
            </a:r>
          </a:p>
          <a:p>
            <a:pPr marL="0" indent="0" eaLnBrk="1" hangingPunct="1">
              <a:buFontTx/>
              <a:buNone/>
            </a:pPr>
            <a:r>
              <a:rPr lang="it-IT" altLang="it-IT" sz="1800" smtClean="0">
                <a:solidFill>
                  <a:srgbClr val="FFFFFF"/>
                </a:solidFill>
                <a:latin typeface="Comic Sans MS" pitchFamily="66" charset="0"/>
              </a:rPr>
              <a:t>Dio è </a:t>
            </a:r>
            <a:r>
              <a:rPr lang="it-IT" altLang="it-IT" sz="1800" i="1" smtClean="0">
                <a:latin typeface="Comic Sans MS" pitchFamily="66" charset="0"/>
              </a:rPr>
              <a:t>Processo</a:t>
            </a:r>
            <a:r>
              <a:rPr lang="it-IT" altLang="it-IT" sz="1800" smtClean="0">
                <a:solidFill>
                  <a:srgbClr val="FFFFFF"/>
                </a:solidFill>
                <a:latin typeface="Comic Sans MS" pitchFamily="66" charset="0"/>
              </a:rPr>
              <a:t> necessario ma depotenziantesi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- Realista :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TEODORICO di Chartes - SPINOZA- 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SCHLEIERMACHER - DE UNAMUNO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 </a:t>
            </a:r>
          </a:p>
          <a:p>
            <a:pPr marL="0" indent="0" eaLnBrk="1" hangingPunct="1"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Dio è  Identificazione </a:t>
            </a:r>
            <a:r>
              <a:rPr lang="it-IT" altLang="it-IT" sz="1800" i="1" smtClean="0">
                <a:solidFill>
                  <a:srgbClr val="000000"/>
                </a:solidFill>
                <a:latin typeface="Comic Sans MS" pitchFamily="66" charset="0"/>
              </a:rPr>
              <a:t>statica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degli enti nell’essere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- Idealista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it-IT" altLang="it-IT" sz="2400" b="1" smtClean="0">
                <a:solidFill>
                  <a:srgbClr val="FFFF00"/>
                </a:solidFill>
                <a:latin typeface="Comic Sans MS" pitchFamily="66" charset="0"/>
              </a:rPr>
              <a:t>: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FICHTE -SCHELLING -HEGEL- GENTILE-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CROCE</a:t>
            </a:r>
          </a:p>
          <a:p>
            <a:pPr marL="0" indent="0" eaLnBrk="1" hangingPunct="1"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Il reale è espress. fenomenica del pensiero che è Spirito in processo </a:t>
            </a:r>
            <a:r>
              <a:rPr lang="it-IT" altLang="it-IT" sz="1800" i="1" smtClean="0">
                <a:latin typeface="Comic Sans MS" pitchFamily="66" charset="0"/>
              </a:rPr>
              <a:t>dialettico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- Evoluzionista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 :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TAINE- RENAN -BERGSON</a:t>
            </a:r>
          </a:p>
          <a:p>
            <a:pPr marL="0" indent="0" eaLnBrk="1" hangingPunct="1"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Dio è la realtà che si consegue attraverso un processo </a:t>
            </a:r>
            <a:r>
              <a:rPr lang="it-IT" altLang="it-IT" sz="1800" i="1" smtClean="0">
                <a:latin typeface="Comic Sans MS" pitchFamily="66" charset="0"/>
              </a:rPr>
              <a:t>potenziante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marL="0" indent="0" eaLnBrk="1" hangingPunct="1">
              <a:buFontTx/>
              <a:buNone/>
            </a:pPr>
            <a:endParaRPr lang="it-IT" altLang="it-IT" sz="1800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 eaLnBrk="1" hangingPunct="1"/>
            <a:endParaRPr lang="it-IT" altLang="it-IT" smtClean="0">
              <a:latin typeface="Comic Sans MS" pitchFamily="66" charset="0"/>
            </a:endParaRPr>
          </a:p>
        </p:txBody>
      </p:sp>
      <p:sp>
        <p:nvSpPr>
          <p:cNvPr id="93187" name="Rectangle 4"/>
          <p:cNvSpPr>
            <a:spLocks noChangeArrowheads="1"/>
          </p:cNvSpPr>
          <p:nvPr/>
        </p:nvSpPr>
        <p:spPr bwMode="auto">
          <a:xfrm>
            <a:off x="2362200" y="19812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838200"/>
          </a:xfrm>
        </p:spPr>
        <p:txBody>
          <a:bodyPr/>
          <a:lstStyle/>
          <a:p>
            <a:r>
              <a:rPr lang="it-IT" altLang="it-IT" smtClean="0">
                <a:solidFill>
                  <a:srgbClr val="941651"/>
                </a:solidFill>
                <a:latin typeface="Comic Sans MS" pitchFamily="66" charset="0"/>
              </a:rPr>
              <a:t>Dio trascendente &amp; personal</a:t>
            </a:r>
            <a:r>
              <a:rPr lang="it-IT" altLang="it-IT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endParaRPr lang="it-IT" altLang="it-IT" smtClean="0">
              <a:solidFill>
                <a:srgbClr val="C00000"/>
              </a:solidFill>
            </a:endParaRPr>
          </a:p>
        </p:txBody>
      </p:sp>
      <p:sp>
        <p:nvSpPr>
          <p:cNvPr id="94210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152400" y="990600"/>
            <a:ext cx="8839200" cy="5715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000000"/>
                </a:solidFill>
                <a:latin typeface="Comic Sans MS" pitchFamily="66" charset="0"/>
              </a:rPr>
              <a:t>Forme di trascendimento</a:t>
            </a:r>
            <a:r>
              <a:rPr lang="it-IT" altLang="it-IT" smtClean="0">
                <a:latin typeface="Comic Sans MS" pitchFamily="66" charset="0"/>
              </a:rPr>
              <a:t>:</a:t>
            </a:r>
          </a:p>
          <a:p>
            <a:pPr marL="0" indent="0">
              <a:buFontTx/>
              <a:buNone/>
            </a:pPr>
            <a:r>
              <a:rPr lang="it-IT" altLang="it-IT" smtClean="0">
                <a:solidFill>
                  <a:srgbClr val="FFFF00"/>
                </a:solidFill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ultra-categoriale (scolasticam)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-ultra-materiale (trascendim in senso lato)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-ultra-creaturale (trascendim in senso stretto):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-teista: per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differenziazione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ontologica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-monista/panteista: per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differenza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qualitativa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Il Tipo di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trascendenza</a:t>
            </a:r>
            <a:r>
              <a:rPr lang="it-IT" altLang="it-IT" sz="2400" smtClean="0">
                <a:latin typeface="Comic Sans MS" pitchFamily="66" charset="0"/>
              </a:rPr>
              <a:t> comporta: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</a:rPr>
              <a:t>-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differenza entitativa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- differenza entitativa infinita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- diff entitativa infinita fondante (e non escludente) il finito </a:t>
            </a:r>
          </a:p>
          <a:p>
            <a:pPr marL="0" indent="0">
              <a:buFontTx/>
              <a:buChar char="-"/>
            </a:pPr>
            <a:endParaRPr lang="it-IT" altLang="it-IT" sz="1600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 algn="ctr">
              <a:buFontTx/>
              <a:buNone/>
            </a:pPr>
            <a:r>
              <a:rPr lang="it-IT" altLang="it-IT" sz="2400" smtClean="0">
                <a:solidFill>
                  <a:srgbClr val="000000"/>
                </a:solidFill>
                <a:latin typeface="Comic Sans MS" pitchFamily="66" charset="0"/>
              </a:rPr>
              <a:t>…Da </a:t>
            </a:r>
            <a:r>
              <a:rPr lang="it-IT" altLang="it-IT" sz="2400" i="1" smtClean="0">
                <a:solidFill>
                  <a:srgbClr val="000000"/>
                </a:solidFill>
                <a:latin typeface="Comic Sans MS" pitchFamily="66" charset="0"/>
              </a:rPr>
              <a:t>ciò</a:t>
            </a:r>
            <a:r>
              <a:rPr lang="it-IT" altLang="it-IT" sz="2400" smtClean="0">
                <a:solidFill>
                  <a:srgbClr val="000000"/>
                </a:solidFill>
                <a:latin typeface="Comic Sans MS" pitchFamily="66" charset="0"/>
              </a:rPr>
              <a:t> che è </a:t>
            </a:r>
            <a:r>
              <a:rPr lang="it-IT" altLang="it-IT" sz="2400" i="1" smtClean="0">
                <a:solidFill>
                  <a:srgbClr val="000000"/>
                </a:solidFill>
                <a:latin typeface="Comic Sans MS" pitchFamily="66" charset="0"/>
              </a:rPr>
              <a:t>sacro</a:t>
            </a:r>
            <a:r>
              <a:rPr lang="it-IT" altLang="it-IT" sz="2400" smtClean="0">
                <a:solidFill>
                  <a:srgbClr val="000000"/>
                </a:solidFill>
                <a:latin typeface="Comic Sans MS" pitchFamily="66" charset="0"/>
              </a:rPr>
              <a:t> a </a:t>
            </a:r>
            <a:r>
              <a:rPr lang="it-IT" altLang="it-IT" sz="2400" b="1" i="1" smtClean="0">
                <a:solidFill>
                  <a:srgbClr val="000000"/>
                </a:solidFill>
                <a:latin typeface="Comic Sans MS" pitchFamily="66" charset="0"/>
              </a:rPr>
              <a:t>Colui che è santo</a:t>
            </a:r>
            <a:r>
              <a:rPr lang="it-IT" altLang="it-IT" sz="2400" smtClean="0">
                <a:solidFill>
                  <a:srgbClr val="000000"/>
                </a:solidFill>
                <a:latin typeface="Comic Sans MS" pitchFamily="66" charset="0"/>
              </a:rPr>
              <a:t>: </a:t>
            </a:r>
          </a:p>
          <a:p>
            <a:pPr marL="0" indent="0" algn="ctr">
              <a:buFontTx/>
              <a:buNone/>
            </a:pPr>
            <a:r>
              <a:rPr lang="it-IT" altLang="it-IT" sz="2400" smtClean="0">
                <a:solidFill>
                  <a:srgbClr val="000000"/>
                </a:solidFill>
                <a:latin typeface="Comic Sans MS" pitchFamily="66" charset="0"/>
              </a:rPr>
              <a:t>Dio SI trascende per prendersi cura di noi…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686800" cy="411162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400" b="1" dirty="0">
                <a:solidFill>
                  <a:srgbClr val="941651"/>
                </a:solidFill>
                <a:latin typeface="Comic Sans MS" charset="0"/>
                <a:ea typeface="+mj-ea"/>
                <a:cs typeface="+mj-cs"/>
              </a:rPr>
              <a:t>Dio come Mistero</a:t>
            </a:r>
          </a:p>
        </p:txBody>
      </p:sp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943600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it-IT" altLang="it-IT" sz="1800" smtClean="0">
                <a:latin typeface="Comic Sans MS" pitchFamily="66" charset="0"/>
              </a:rPr>
              <a:t>Il </a:t>
            </a:r>
            <a:r>
              <a:rPr lang="it-IT" altLang="it-IT" sz="1800" i="1" smtClean="0">
                <a:latin typeface="Comic Sans MS" pitchFamily="66" charset="0"/>
              </a:rPr>
              <a:t>senso</a:t>
            </a:r>
            <a:r>
              <a:rPr lang="it-IT" altLang="it-IT" sz="1800" smtClean="0">
                <a:latin typeface="Comic Sans MS" pitchFamily="66" charset="0"/>
              </a:rPr>
              <a:t> di </a:t>
            </a:r>
            <a:r>
              <a:rPr lang="ja-JP" altLang="it-IT" sz="1800" smtClean="0"/>
              <a:t>“</a:t>
            </a:r>
            <a:r>
              <a:rPr lang="it-IT" altLang="ja-JP" sz="1800" smtClean="0">
                <a:latin typeface="Comic Sans MS" pitchFamily="66" charset="0"/>
              </a:rPr>
              <a:t>Mistero</a:t>
            </a:r>
            <a:r>
              <a:rPr lang="ja-JP" altLang="it-IT" sz="1800" smtClean="0"/>
              <a:t>”</a:t>
            </a:r>
            <a:r>
              <a:rPr lang="it-IT" altLang="ja-JP" sz="1800" smtClean="0">
                <a:latin typeface="Comic Sans MS" pitchFamily="66" charset="0"/>
              </a:rPr>
              <a:t>: tra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600" smtClean="0">
                <a:solidFill>
                  <a:schemeClr val="bg1"/>
                </a:solidFill>
                <a:latin typeface="Comic Sans MS" pitchFamily="66" charset="0"/>
              </a:rPr>
              <a:t>-       </a:t>
            </a:r>
            <a:r>
              <a:rPr lang="it-IT" altLang="it-IT" sz="1600" i="1" smtClean="0">
                <a:solidFill>
                  <a:schemeClr val="bg1"/>
                </a:solidFill>
                <a:latin typeface="Comic Sans MS" pitchFamily="66" charset="0"/>
              </a:rPr>
              <a:t>segreto</a:t>
            </a:r>
            <a:r>
              <a:rPr lang="it-IT" altLang="it-IT" sz="1600" smtClean="0">
                <a:solidFill>
                  <a:schemeClr val="bg1"/>
                </a:solidFill>
                <a:latin typeface="Comic Sans MS" pitchFamily="66" charset="0"/>
              </a:rPr>
              <a:t> da mantenere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600" smtClean="0">
                <a:solidFill>
                  <a:schemeClr val="bg1"/>
                </a:solidFill>
                <a:latin typeface="Comic Sans MS" pitchFamily="66" charset="0"/>
              </a:rPr>
              <a:t>-       qualsiasi </a:t>
            </a:r>
            <a:r>
              <a:rPr lang="it-IT" altLang="it-IT" sz="1600" i="1" smtClean="0">
                <a:solidFill>
                  <a:schemeClr val="bg1"/>
                </a:solidFill>
                <a:latin typeface="Comic Sans MS" pitchFamily="66" charset="0"/>
              </a:rPr>
              <a:t>problema</a:t>
            </a:r>
            <a:r>
              <a:rPr lang="it-IT" altLang="it-IT" sz="1600" smtClean="0">
                <a:solidFill>
                  <a:schemeClr val="bg1"/>
                </a:solidFill>
                <a:latin typeface="Comic Sans MS" pitchFamily="66" charset="0"/>
              </a:rPr>
              <a:t> di difficile risoluzione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600" smtClean="0">
                <a:solidFill>
                  <a:schemeClr val="bg1"/>
                </a:solidFill>
                <a:latin typeface="Comic Sans MS" pitchFamily="66" charset="0"/>
              </a:rPr>
              <a:t>- una </a:t>
            </a:r>
            <a:r>
              <a:rPr lang="it-IT" altLang="it-IT" sz="1600" i="1" smtClean="0">
                <a:solidFill>
                  <a:schemeClr val="bg1"/>
                </a:solidFill>
                <a:latin typeface="Comic Sans MS" pitchFamily="66" charset="0"/>
              </a:rPr>
              <a:t>questione</a:t>
            </a:r>
            <a:r>
              <a:rPr lang="it-IT" altLang="it-IT" sz="1600" smtClean="0">
                <a:solidFill>
                  <a:schemeClr val="bg1"/>
                </a:solidFill>
                <a:latin typeface="Comic Sans MS" pitchFamily="66" charset="0"/>
              </a:rPr>
              <a:t> insolubile alla ragione </a:t>
            </a:r>
            <a:r>
              <a:rPr lang="it-IT" altLang="it-IT" sz="1600" i="1" smtClean="0">
                <a:solidFill>
                  <a:schemeClr val="bg1"/>
                </a:solidFill>
                <a:latin typeface="Comic Sans MS" pitchFamily="66" charset="0"/>
              </a:rPr>
              <a:t>qua talis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it-IT" altLang="it-IT" sz="16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600" b="1" smtClean="0">
                <a:solidFill>
                  <a:srgbClr val="00FFFF"/>
                </a:solidFill>
                <a:latin typeface="Comic Sans MS" pitchFamily="66" charset="0"/>
              </a:rPr>
              <a:t>ETIMOLOGIA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Enigma (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ainein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)               = approvare e, anche, parlare oscuramente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Problema (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pro-ballein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)    = contrapporre</a:t>
            </a: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Mistero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 (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gr.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myein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)        = tener strette le labbra (onomatopea);                        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                                         …?(sanscr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. Musch,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rapire;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mus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, notte)       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it-IT" altLang="it-IT" sz="16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600" b="1" smtClean="0">
                <a:solidFill>
                  <a:srgbClr val="00FFFF"/>
                </a:solidFill>
                <a:latin typeface="Comic Sans MS" pitchFamily="66" charset="0"/>
              </a:rPr>
              <a:t>2. </a:t>
            </a:r>
            <a:r>
              <a:rPr lang="it-IT" altLang="it-IT" sz="1600" b="1" smtClean="0">
                <a:latin typeface="Comic Sans MS" pitchFamily="66" charset="0"/>
              </a:rPr>
              <a:t>CARATTERE SIMBOLICO del M</a:t>
            </a:r>
            <a:r>
              <a:rPr lang="it-IT" altLang="it-IT" sz="1600" b="1" smtClean="0">
                <a:solidFill>
                  <a:srgbClr val="00FFFF"/>
                </a:solidFill>
                <a:latin typeface="Comic Sans MS" pitchFamily="66" charset="0"/>
              </a:rPr>
              <a:t>.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600" smtClean="0">
                <a:solidFill>
                  <a:schemeClr val="bg1"/>
                </a:solidFill>
                <a:latin typeface="Comic Sans MS" pitchFamily="66" charset="0"/>
              </a:rPr>
              <a:t>   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Il simbolo non è il </a:t>
            </a:r>
            <a:r>
              <a:rPr lang="it-IT" altLang="it-IT" sz="1800" i="1" smtClean="0">
                <a:solidFill>
                  <a:srgbClr val="FFFF00"/>
                </a:solidFill>
                <a:latin typeface="Comic Sans MS" pitchFamily="66" charset="0"/>
              </a:rPr>
              <a:t>concetto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, che rap-presenta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Il simbolo non è il </a:t>
            </a:r>
            <a:r>
              <a:rPr lang="it-IT" altLang="it-IT" sz="1800" i="1" smtClean="0">
                <a:solidFill>
                  <a:srgbClr val="FFFF00"/>
                </a:solidFill>
                <a:latin typeface="Comic Sans MS" pitchFamily="66" charset="0"/>
              </a:rPr>
              <a:t>segno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, che ri-produce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Il simbolo è </a:t>
            </a: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produttivo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, creativo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In esso prevale la co-appartenenza sogg/ogg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Esprime 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essere finito, ma non chiuso: 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essere nel </a:t>
            </a:r>
            <a:r>
              <a:rPr lang="ja-JP" altLang="it-IT" sz="1800" smtClean="0">
                <a:solidFill>
                  <a:schemeClr val="bg1"/>
                </a:solidFill>
              </a:rPr>
              <a:t>“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frammezzo</a:t>
            </a:r>
            <a:r>
              <a:rPr lang="ja-JP" altLang="it-IT" sz="1800" smtClean="0">
                <a:solidFill>
                  <a:schemeClr val="bg1"/>
                </a:solidFill>
              </a:rPr>
              <a:t>”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dell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uomo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                                              in cui,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 furtim et raptim,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si </a:t>
            </a:r>
            <a:r>
              <a:rPr lang="it-IT" altLang="it-IT" sz="1800" smtClean="0">
                <a:solidFill>
                  <a:srgbClr val="FFFF00"/>
                </a:solidFill>
                <a:latin typeface="Comic Sans MS" pitchFamily="66" charset="0"/>
              </a:rPr>
              <a:t>ri-vela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il divino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Ha potenza:   </a:t>
            </a:r>
            <a:r>
              <a:rPr lang="it-IT" altLang="it-IT" sz="1800" i="1" smtClean="0">
                <a:solidFill>
                  <a:srgbClr val="00FFFF"/>
                </a:solidFill>
                <a:latin typeface="Comic Sans MS" pitchFamily="66" charset="0"/>
              </a:rPr>
              <a:t>e-vocativa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                </a:t>
            </a:r>
            <a:r>
              <a:rPr lang="it-IT" altLang="it-IT" sz="1800" i="1" smtClean="0">
                <a:solidFill>
                  <a:srgbClr val="00FFFF"/>
                </a:solidFill>
                <a:latin typeface="Comic Sans MS" pitchFamily="66" charset="0"/>
              </a:rPr>
              <a:t>e-statica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                </a:t>
            </a:r>
            <a:r>
              <a:rPr lang="it-IT" altLang="it-IT" sz="1800" i="1" smtClean="0">
                <a:solidFill>
                  <a:srgbClr val="00FFFF"/>
                </a:solidFill>
                <a:latin typeface="Comic Sans MS" pitchFamily="66" charset="0"/>
              </a:rPr>
              <a:t>epi-fanica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9680</TotalTime>
  <Words>1183</Words>
  <Application>Microsoft Macintosh PowerPoint</Application>
  <PresentationFormat>Presentazione su schermo (4:3)</PresentationFormat>
  <Paragraphs>168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Struttura predefinita</vt:lpstr>
      <vt:lpstr> FACOLTA’ TEOLOGICA di SICILIA  “S. Giovanni Evangelista”  ____________________________________________________________    TEOLOGIA FILOSOFICA      III anno IT   ____________________________________________________  Maria Antonietta Spinosa</vt:lpstr>
      <vt:lpstr> 2.2.2. Segnavia : CHI  Dio è Discorso su Dio, di Dio,… a Dio; la via analogica </vt:lpstr>
      <vt:lpstr>Diapositiva 3</vt:lpstr>
      <vt:lpstr>Via analogica… </vt:lpstr>
      <vt:lpstr>  dire… DIO : </vt:lpstr>
      <vt:lpstr>Dire Dio: </vt:lpstr>
      <vt:lpstr>Dio trascendente &amp; personale </vt:lpstr>
      <vt:lpstr>Dio trascendente &amp; personale</vt:lpstr>
      <vt:lpstr>Dio come Mistero</vt:lpstr>
      <vt:lpstr>Diapositiva 10</vt:lpstr>
      <vt:lpstr>Diapositiva 11</vt:lpstr>
      <vt:lpstr> da Giobbe (mi metto la mano sulla bocca)… a Maria (Eccomi/ecco-me!)   cfr. Antonello da Messina, Annunciata/e (Monaco 1473- Palermo 1476)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</dc:creator>
  <cp:lastModifiedBy>Giovanni</cp:lastModifiedBy>
  <cp:revision>458</cp:revision>
  <cp:lastPrinted>1601-01-01T00:00:00Z</cp:lastPrinted>
  <dcterms:created xsi:type="dcterms:W3CDTF">1601-01-01T00:00:00Z</dcterms:created>
  <dcterms:modified xsi:type="dcterms:W3CDTF">2022-04-28T10:53:25Z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