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'[Grafico in Microsoft Office PowerPoint]Foglio1'!$B$1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'[Grafico in Microsoft Office PowerPoint]Foglio1'!$A$2:$A$3</c:f>
              <c:strCache>
                <c:ptCount val="2"/>
                <c:pt idx="0">
                  <c:v>Coppie trattate</c:v>
                </c:pt>
                <c:pt idx="1">
                  <c:v>Bambini nati vivi</c:v>
                </c:pt>
              </c:strCache>
            </c:strRef>
          </c:cat>
          <c:val>
            <c:numRef>
              <c:f>'[Grafico in Microsoft Office PowerPoint]Foglio1'!$B$2:$B$3</c:f>
              <c:numCache>
                <c:formatCode>#,##0.00</c:formatCode>
                <c:ptCount val="2"/>
                <c:pt idx="0">
                  <c:v>74000</c:v>
                </c:pt>
                <c:pt idx="1">
                  <c:v>12836</c:v>
                </c:pt>
              </c:numCache>
            </c:numRef>
          </c:val>
        </c:ser>
        <c:ser>
          <c:idx val="1"/>
          <c:order val="1"/>
          <c:tx>
            <c:strRef>
              <c:f>'[Grafico in Microsoft Office PowerPoint]Foglio1'!$C$1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'[Grafico in Microsoft Office PowerPoint]Foglio1'!$A$2:$A$3</c:f>
              <c:strCache>
                <c:ptCount val="2"/>
                <c:pt idx="0">
                  <c:v>Coppie trattate</c:v>
                </c:pt>
                <c:pt idx="1">
                  <c:v>Bambini nati vivi</c:v>
                </c:pt>
              </c:strCache>
            </c:strRef>
          </c:cat>
          <c:val>
            <c:numRef>
              <c:f>'[Grafico in Microsoft Office PowerPoint]Foglio1'!$C$2:$C$3</c:f>
              <c:numCache>
                <c:formatCode>#,##0</c:formatCode>
                <c:ptCount val="2"/>
                <c:pt idx="0" formatCode="General">
                  <c:v>77522</c:v>
                </c:pt>
                <c:pt idx="1">
                  <c:v>13582</c:v>
                </c:pt>
              </c:numCache>
            </c:numRef>
          </c:val>
        </c:ser>
        <c:shape val="box"/>
        <c:axId val="25138688"/>
        <c:axId val="25140224"/>
        <c:axId val="0"/>
      </c:bar3DChart>
      <c:catAx>
        <c:axId val="25138688"/>
        <c:scaling>
          <c:orientation val="minMax"/>
        </c:scaling>
        <c:axPos val="b"/>
        <c:tickLblPos val="nextTo"/>
        <c:crossAx val="25140224"/>
        <c:crosses val="autoZero"/>
        <c:auto val="1"/>
        <c:lblAlgn val="ctr"/>
        <c:lblOffset val="100"/>
      </c:catAx>
      <c:valAx>
        <c:axId val="25140224"/>
        <c:scaling>
          <c:orientation val="minMax"/>
        </c:scaling>
        <c:axPos val="l"/>
        <c:majorGridlines/>
        <c:numFmt formatCode="#,##0.00" sourceLinked="1"/>
        <c:tickLblPos val="nextTo"/>
        <c:crossAx val="2513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49223543063114"/>
          <c:y val="0.81775596362309166"/>
          <c:w val="0.13150776456936891"/>
          <c:h val="0.18224403637691108"/>
        </c:manualLayout>
      </c:layout>
      <c:spPr>
        <a:solidFill>
          <a:schemeClr val="bg1"/>
        </a:solidFill>
        <a:ln>
          <a:noFill/>
        </a:ln>
      </c:sp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0D432-D52F-4900-8D7A-14DFEB933229}" type="doc">
      <dgm:prSet loTypeId="urn:microsoft.com/office/officeart/2005/8/layout/hierarchy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FB776EC-CFF1-4C7A-B9D7-76561B49D254}">
      <dgm:prSet phldrT="[Testo]" custT="1"/>
      <dgm:spPr/>
      <dgm:t>
        <a:bodyPr/>
        <a:lstStyle/>
        <a:p>
          <a:r>
            <a:rPr lang="it-IT" sz="3600" dirty="0" smtClean="0"/>
            <a:t>2020</a:t>
          </a:r>
        </a:p>
      </dgm:t>
    </dgm:pt>
    <dgm:pt modelId="{90B70435-D0DA-4DB6-BBFB-14288BBF4654}" type="parTrans" cxnId="{4F430425-D8CF-494C-8A09-8A2C3B4F950C}">
      <dgm:prSet/>
      <dgm:spPr/>
      <dgm:t>
        <a:bodyPr/>
        <a:lstStyle/>
        <a:p>
          <a:endParaRPr lang="it-IT"/>
        </a:p>
      </dgm:t>
    </dgm:pt>
    <dgm:pt modelId="{560B39FA-56EA-44BA-ADD1-DDB22EB9E60C}" type="sibTrans" cxnId="{4F430425-D8CF-494C-8A09-8A2C3B4F950C}">
      <dgm:prSet/>
      <dgm:spPr/>
      <dgm:t>
        <a:bodyPr/>
        <a:lstStyle/>
        <a:p>
          <a:endParaRPr lang="it-IT"/>
        </a:p>
      </dgm:t>
    </dgm:pt>
    <dgm:pt modelId="{E8F461BE-9B0A-4EB3-8D76-D23EE400A4D4}">
      <dgm:prSet phldrT="[Testo]" custT="1"/>
      <dgm:spPr/>
      <dgm:t>
        <a:bodyPr/>
        <a:lstStyle/>
        <a:p>
          <a:r>
            <a:rPr lang="it-IT" sz="2000" b="1" dirty="0" smtClean="0"/>
            <a:t>35,8 %</a:t>
          </a:r>
          <a:endParaRPr lang="it-IT" sz="2000" b="1" dirty="0"/>
        </a:p>
      </dgm:t>
    </dgm:pt>
    <dgm:pt modelId="{558C478D-B615-4777-9589-7148668F8CBA}" type="parTrans" cxnId="{2E367CEE-096E-453C-BD5D-357F5F6D541A}">
      <dgm:prSet/>
      <dgm:spPr/>
      <dgm:t>
        <a:bodyPr/>
        <a:lstStyle/>
        <a:p>
          <a:endParaRPr lang="it-IT"/>
        </a:p>
      </dgm:t>
    </dgm:pt>
    <dgm:pt modelId="{8DF63A19-AC18-48F6-BED0-E294F95EA3B5}" type="sibTrans" cxnId="{2E367CEE-096E-453C-BD5D-357F5F6D541A}">
      <dgm:prSet/>
      <dgm:spPr/>
      <dgm:t>
        <a:bodyPr/>
        <a:lstStyle/>
        <a:p>
          <a:endParaRPr lang="it-IT"/>
        </a:p>
      </dgm:t>
    </dgm:pt>
    <dgm:pt modelId="{F938CE14-8540-48B9-8D3C-73CEE7C922C2}">
      <dgm:prSet phldrT="[Testo]"/>
      <dgm:spPr/>
      <dgm:t>
        <a:bodyPr/>
        <a:lstStyle/>
        <a:p>
          <a:r>
            <a:rPr lang="it-IT" b="0" dirty="0" smtClean="0">
              <a:solidFill>
                <a:schemeClr val="tx1"/>
              </a:solidFill>
            </a:rPr>
            <a:t>2021</a:t>
          </a:r>
        </a:p>
      </dgm:t>
    </dgm:pt>
    <dgm:pt modelId="{8E044043-B625-49A0-B43E-E6BFF5D9DC4E}" type="parTrans" cxnId="{983D7020-03CD-4150-A1CA-CA1A30E61F6C}">
      <dgm:prSet/>
      <dgm:spPr/>
      <dgm:t>
        <a:bodyPr/>
        <a:lstStyle/>
        <a:p>
          <a:endParaRPr lang="it-IT"/>
        </a:p>
      </dgm:t>
    </dgm:pt>
    <dgm:pt modelId="{C2429A8F-5165-4524-B8B3-AAB836218B37}" type="sibTrans" cxnId="{983D7020-03CD-4150-A1CA-CA1A30E61F6C}">
      <dgm:prSet/>
      <dgm:spPr/>
      <dgm:t>
        <a:bodyPr/>
        <a:lstStyle/>
        <a:p>
          <a:endParaRPr lang="it-IT"/>
        </a:p>
      </dgm:t>
    </dgm:pt>
    <dgm:pt modelId="{75D1278D-A31D-4A04-8B2D-E525D1CD9A0F}">
      <dgm:prSet phldrT="[Testo]" custT="1"/>
      <dgm:spPr/>
      <dgm:t>
        <a:bodyPr/>
        <a:lstStyle/>
        <a:p>
          <a:r>
            <a:rPr lang="it-IT" sz="2000" b="1" dirty="0" smtClean="0"/>
            <a:t>34,5</a:t>
          </a:r>
          <a:endParaRPr lang="it-IT" sz="2000" b="1" dirty="0"/>
        </a:p>
      </dgm:t>
    </dgm:pt>
    <dgm:pt modelId="{53DBB918-B51C-4B72-AB41-A6D4B1228828}" type="parTrans" cxnId="{F7C185E1-F847-44FB-9217-663E936F9D87}">
      <dgm:prSet/>
      <dgm:spPr/>
      <dgm:t>
        <a:bodyPr/>
        <a:lstStyle/>
        <a:p>
          <a:endParaRPr lang="it-IT"/>
        </a:p>
      </dgm:t>
    </dgm:pt>
    <dgm:pt modelId="{131B7070-B35E-4539-B029-D4226BC09262}" type="sibTrans" cxnId="{F7C185E1-F847-44FB-9217-663E936F9D87}">
      <dgm:prSet/>
      <dgm:spPr/>
      <dgm:t>
        <a:bodyPr/>
        <a:lstStyle/>
        <a:p>
          <a:endParaRPr lang="it-IT"/>
        </a:p>
      </dgm:t>
    </dgm:pt>
    <dgm:pt modelId="{CCB5CFD9-029F-4573-B28B-2FD6F3915E3E}" type="pres">
      <dgm:prSet presAssocID="{71F0D432-D52F-4900-8D7A-14DFEB9332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39E0E76-7C73-49C9-85F0-CC371DE389D0}" type="pres">
      <dgm:prSet presAssocID="{DFB776EC-CFF1-4C7A-B9D7-76561B49D254}" presName="root" presStyleCnt="0"/>
      <dgm:spPr/>
    </dgm:pt>
    <dgm:pt modelId="{A58B81B1-7D2C-428D-9A62-333DF8CCFB73}" type="pres">
      <dgm:prSet presAssocID="{DFB776EC-CFF1-4C7A-B9D7-76561B49D254}" presName="rootComposite" presStyleCnt="0"/>
      <dgm:spPr/>
    </dgm:pt>
    <dgm:pt modelId="{68E79201-B48D-4AF9-B50B-A17E739DB04E}" type="pres">
      <dgm:prSet presAssocID="{DFB776EC-CFF1-4C7A-B9D7-76561B49D254}" presName="rootText" presStyleLbl="node1" presStyleIdx="0" presStyleCnt="2"/>
      <dgm:spPr/>
      <dgm:t>
        <a:bodyPr/>
        <a:lstStyle/>
        <a:p>
          <a:endParaRPr lang="it-IT"/>
        </a:p>
      </dgm:t>
    </dgm:pt>
    <dgm:pt modelId="{0059C29F-BE1F-4AA8-A525-DF3A2792B34D}" type="pres">
      <dgm:prSet presAssocID="{DFB776EC-CFF1-4C7A-B9D7-76561B49D254}" presName="rootConnector" presStyleLbl="node1" presStyleIdx="0" presStyleCnt="2"/>
      <dgm:spPr/>
      <dgm:t>
        <a:bodyPr/>
        <a:lstStyle/>
        <a:p>
          <a:endParaRPr lang="it-IT"/>
        </a:p>
      </dgm:t>
    </dgm:pt>
    <dgm:pt modelId="{014495B6-B8DF-4D13-9C2D-9FB2A179E02A}" type="pres">
      <dgm:prSet presAssocID="{DFB776EC-CFF1-4C7A-B9D7-76561B49D254}" presName="childShape" presStyleCnt="0"/>
      <dgm:spPr/>
    </dgm:pt>
    <dgm:pt modelId="{D1A1BA9D-0604-4179-9493-A2306B538778}" type="pres">
      <dgm:prSet presAssocID="{558C478D-B615-4777-9589-7148668F8CBA}" presName="Name13" presStyleLbl="parChTrans1D2" presStyleIdx="0" presStyleCnt="2"/>
      <dgm:spPr/>
      <dgm:t>
        <a:bodyPr/>
        <a:lstStyle/>
        <a:p>
          <a:endParaRPr lang="it-IT"/>
        </a:p>
      </dgm:t>
    </dgm:pt>
    <dgm:pt modelId="{D20D18E5-3904-4381-A8FB-F1B0458C3038}" type="pres">
      <dgm:prSet presAssocID="{E8F461BE-9B0A-4EB3-8D76-D23EE400A4D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DC080C-9665-4483-898D-79979F0CF46F}" type="pres">
      <dgm:prSet presAssocID="{F938CE14-8540-48B9-8D3C-73CEE7C922C2}" presName="root" presStyleCnt="0"/>
      <dgm:spPr/>
    </dgm:pt>
    <dgm:pt modelId="{4892C18D-CE96-49CE-8649-663A0823B351}" type="pres">
      <dgm:prSet presAssocID="{F938CE14-8540-48B9-8D3C-73CEE7C922C2}" presName="rootComposite" presStyleCnt="0"/>
      <dgm:spPr/>
    </dgm:pt>
    <dgm:pt modelId="{E3FEEE05-8152-4B06-AA8E-063E872476CA}" type="pres">
      <dgm:prSet presAssocID="{F938CE14-8540-48B9-8D3C-73CEE7C922C2}" presName="rootText" presStyleLbl="node1" presStyleIdx="1" presStyleCnt="2"/>
      <dgm:spPr/>
      <dgm:t>
        <a:bodyPr/>
        <a:lstStyle/>
        <a:p>
          <a:endParaRPr lang="it-IT"/>
        </a:p>
      </dgm:t>
    </dgm:pt>
    <dgm:pt modelId="{1A3AEDA6-7D85-450B-B692-7283E7118B6B}" type="pres">
      <dgm:prSet presAssocID="{F938CE14-8540-48B9-8D3C-73CEE7C922C2}" presName="rootConnector" presStyleLbl="node1" presStyleIdx="1" presStyleCnt="2"/>
      <dgm:spPr/>
      <dgm:t>
        <a:bodyPr/>
        <a:lstStyle/>
        <a:p>
          <a:endParaRPr lang="it-IT"/>
        </a:p>
      </dgm:t>
    </dgm:pt>
    <dgm:pt modelId="{C843BF4E-1525-42FF-A0A7-E0EDEF8A911F}" type="pres">
      <dgm:prSet presAssocID="{F938CE14-8540-48B9-8D3C-73CEE7C922C2}" presName="childShape" presStyleCnt="0"/>
      <dgm:spPr/>
    </dgm:pt>
    <dgm:pt modelId="{15724C0D-1A34-4506-A92D-3E53F5A683CB}" type="pres">
      <dgm:prSet presAssocID="{53DBB918-B51C-4B72-AB41-A6D4B1228828}" presName="Name13" presStyleLbl="parChTrans1D2" presStyleIdx="1" presStyleCnt="2"/>
      <dgm:spPr/>
      <dgm:t>
        <a:bodyPr/>
        <a:lstStyle/>
        <a:p>
          <a:endParaRPr lang="it-IT"/>
        </a:p>
      </dgm:t>
    </dgm:pt>
    <dgm:pt modelId="{02E86F7F-B92A-4A9B-8DF4-57B75C1748FB}" type="pres">
      <dgm:prSet presAssocID="{75D1278D-A31D-4A04-8B2D-E525D1CD9A0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7C185E1-F847-44FB-9217-663E936F9D87}" srcId="{F938CE14-8540-48B9-8D3C-73CEE7C922C2}" destId="{75D1278D-A31D-4A04-8B2D-E525D1CD9A0F}" srcOrd="0" destOrd="0" parTransId="{53DBB918-B51C-4B72-AB41-A6D4B1228828}" sibTransId="{131B7070-B35E-4539-B029-D4226BC09262}"/>
    <dgm:cxn modelId="{4F430425-D8CF-494C-8A09-8A2C3B4F950C}" srcId="{71F0D432-D52F-4900-8D7A-14DFEB933229}" destId="{DFB776EC-CFF1-4C7A-B9D7-76561B49D254}" srcOrd="0" destOrd="0" parTransId="{90B70435-D0DA-4DB6-BBFB-14288BBF4654}" sibTransId="{560B39FA-56EA-44BA-ADD1-DDB22EB9E60C}"/>
    <dgm:cxn modelId="{983D7020-03CD-4150-A1CA-CA1A30E61F6C}" srcId="{71F0D432-D52F-4900-8D7A-14DFEB933229}" destId="{F938CE14-8540-48B9-8D3C-73CEE7C922C2}" srcOrd="1" destOrd="0" parTransId="{8E044043-B625-49A0-B43E-E6BFF5D9DC4E}" sibTransId="{C2429A8F-5165-4524-B8B3-AAB836218B37}"/>
    <dgm:cxn modelId="{9184435F-F205-4B3A-990B-EC6F0EA26CF6}" type="presOf" srcId="{53DBB918-B51C-4B72-AB41-A6D4B1228828}" destId="{15724C0D-1A34-4506-A92D-3E53F5A683CB}" srcOrd="0" destOrd="0" presId="urn:microsoft.com/office/officeart/2005/8/layout/hierarchy3"/>
    <dgm:cxn modelId="{6DB3B1F7-C043-4DE6-B44B-EF5216FA3A44}" type="presOf" srcId="{F938CE14-8540-48B9-8D3C-73CEE7C922C2}" destId="{1A3AEDA6-7D85-450B-B692-7283E7118B6B}" srcOrd="1" destOrd="0" presId="urn:microsoft.com/office/officeart/2005/8/layout/hierarchy3"/>
    <dgm:cxn modelId="{D07E6013-E666-4571-BC0A-95C4F7A50A2B}" type="presOf" srcId="{75D1278D-A31D-4A04-8B2D-E525D1CD9A0F}" destId="{02E86F7F-B92A-4A9B-8DF4-57B75C1748FB}" srcOrd="0" destOrd="0" presId="urn:microsoft.com/office/officeart/2005/8/layout/hierarchy3"/>
    <dgm:cxn modelId="{B12784A6-6CB6-4D48-8C84-CC1E3AE51FA3}" type="presOf" srcId="{E8F461BE-9B0A-4EB3-8D76-D23EE400A4D4}" destId="{D20D18E5-3904-4381-A8FB-F1B0458C3038}" srcOrd="0" destOrd="0" presId="urn:microsoft.com/office/officeart/2005/8/layout/hierarchy3"/>
    <dgm:cxn modelId="{9222CBD3-8650-4212-AEA5-934062E79760}" type="presOf" srcId="{DFB776EC-CFF1-4C7A-B9D7-76561B49D254}" destId="{68E79201-B48D-4AF9-B50B-A17E739DB04E}" srcOrd="0" destOrd="0" presId="urn:microsoft.com/office/officeart/2005/8/layout/hierarchy3"/>
    <dgm:cxn modelId="{23E03B07-4660-4571-9C06-1D13D781E485}" type="presOf" srcId="{71F0D432-D52F-4900-8D7A-14DFEB933229}" destId="{CCB5CFD9-029F-4573-B28B-2FD6F3915E3E}" srcOrd="0" destOrd="0" presId="urn:microsoft.com/office/officeart/2005/8/layout/hierarchy3"/>
    <dgm:cxn modelId="{4DEFB6D6-F27F-42C8-8CD3-012A0411C146}" type="presOf" srcId="{558C478D-B615-4777-9589-7148668F8CBA}" destId="{D1A1BA9D-0604-4179-9493-A2306B538778}" srcOrd="0" destOrd="0" presId="urn:microsoft.com/office/officeart/2005/8/layout/hierarchy3"/>
    <dgm:cxn modelId="{9DD69839-5CA4-4EA9-8E53-8DDD2C5978B6}" type="presOf" srcId="{F938CE14-8540-48B9-8D3C-73CEE7C922C2}" destId="{E3FEEE05-8152-4B06-AA8E-063E872476CA}" srcOrd="0" destOrd="0" presId="urn:microsoft.com/office/officeart/2005/8/layout/hierarchy3"/>
    <dgm:cxn modelId="{2E367CEE-096E-453C-BD5D-357F5F6D541A}" srcId="{DFB776EC-CFF1-4C7A-B9D7-76561B49D254}" destId="{E8F461BE-9B0A-4EB3-8D76-D23EE400A4D4}" srcOrd="0" destOrd="0" parTransId="{558C478D-B615-4777-9589-7148668F8CBA}" sibTransId="{8DF63A19-AC18-48F6-BED0-E294F95EA3B5}"/>
    <dgm:cxn modelId="{7F8871A8-E424-404D-8353-052D97ECB575}" type="presOf" srcId="{DFB776EC-CFF1-4C7A-B9D7-76561B49D254}" destId="{0059C29F-BE1F-4AA8-A525-DF3A2792B34D}" srcOrd="1" destOrd="0" presId="urn:microsoft.com/office/officeart/2005/8/layout/hierarchy3"/>
    <dgm:cxn modelId="{078A74C0-8FA1-4BD6-B8CD-308DF726C85F}" type="presParOf" srcId="{CCB5CFD9-029F-4573-B28B-2FD6F3915E3E}" destId="{C39E0E76-7C73-49C9-85F0-CC371DE389D0}" srcOrd="0" destOrd="0" presId="urn:microsoft.com/office/officeart/2005/8/layout/hierarchy3"/>
    <dgm:cxn modelId="{D418C85C-26E2-4A40-8AEA-CB2CA53DB4F8}" type="presParOf" srcId="{C39E0E76-7C73-49C9-85F0-CC371DE389D0}" destId="{A58B81B1-7D2C-428D-9A62-333DF8CCFB73}" srcOrd="0" destOrd="0" presId="urn:microsoft.com/office/officeart/2005/8/layout/hierarchy3"/>
    <dgm:cxn modelId="{D9BEDF9E-853A-4E16-B09E-1A2CA35EB408}" type="presParOf" srcId="{A58B81B1-7D2C-428D-9A62-333DF8CCFB73}" destId="{68E79201-B48D-4AF9-B50B-A17E739DB04E}" srcOrd="0" destOrd="0" presId="urn:microsoft.com/office/officeart/2005/8/layout/hierarchy3"/>
    <dgm:cxn modelId="{2BD8C69B-04C4-41E2-B1C7-FFE1C45F6D16}" type="presParOf" srcId="{A58B81B1-7D2C-428D-9A62-333DF8CCFB73}" destId="{0059C29F-BE1F-4AA8-A525-DF3A2792B34D}" srcOrd="1" destOrd="0" presId="urn:microsoft.com/office/officeart/2005/8/layout/hierarchy3"/>
    <dgm:cxn modelId="{6B63322E-0221-4A09-962E-B67C9BEA0DA2}" type="presParOf" srcId="{C39E0E76-7C73-49C9-85F0-CC371DE389D0}" destId="{014495B6-B8DF-4D13-9C2D-9FB2A179E02A}" srcOrd="1" destOrd="0" presId="urn:microsoft.com/office/officeart/2005/8/layout/hierarchy3"/>
    <dgm:cxn modelId="{01A5B576-B666-41E7-B26B-57AAFD756AD7}" type="presParOf" srcId="{014495B6-B8DF-4D13-9C2D-9FB2A179E02A}" destId="{D1A1BA9D-0604-4179-9493-A2306B538778}" srcOrd="0" destOrd="0" presId="urn:microsoft.com/office/officeart/2005/8/layout/hierarchy3"/>
    <dgm:cxn modelId="{CD5736F1-8E01-4E71-B77D-FCEBBE53DC4C}" type="presParOf" srcId="{014495B6-B8DF-4D13-9C2D-9FB2A179E02A}" destId="{D20D18E5-3904-4381-A8FB-F1B0458C3038}" srcOrd="1" destOrd="0" presId="urn:microsoft.com/office/officeart/2005/8/layout/hierarchy3"/>
    <dgm:cxn modelId="{DEB002B2-608D-45A0-9DC4-9C8C222E3391}" type="presParOf" srcId="{CCB5CFD9-029F-4573-B28B-2FD6F3915E3E}" destId="{B2DC080C-9665-4483-898D-79979F0CF46F}" srcOrd="1" destOrd="0" presId="urn:microsoft.com/office/officeart/2005/8/layout/hierarchy3"/>
    <dgm:cxn modelId="{D6D5F7BC-1DF3-4858-A242-5D846EDDC88C}" type="presParOf" srcId="{B2DC080C-9665-4483-898D-79979F0CF46F}" destId="{4892C18D-CE96-49CE-8649-663A0823B351}" srcOrd="0" destOrd="0" presId="urn:microsoft.com/office/officeart/2005/8/layout/hierarchy3"/>
    <dgm:cxn modelId="{A12FCA6D-E033-4C2A-8E4B-87E36D248B66}" type="presParOf" srcId="{4892C18D-CE96-49CE-8649-663A0823B351}" destId="{E3FEEE05-8152-4B06-AA8E-063E872476CA}" srcOrd="0" destOrd="0" presId="urn:microsoft.com/office/officeart/2005/8/layout/hierarchy3"/>
    <dgm:cxn modelId="{BA746B65-C7B8-4638-A0AA-ECB467754566}" type="presParOf" srcId="{4892C18D-CE96-49CE-8649-663A0823B351}" destId="{1A3AEDA6-7D85-450B-B692-7283E7118B6B}" srcOrd="1" destOrd="0" presId="urn:microsoft.com/office/officeart/2005/8/layout/hierarchy3"/>
    <dgm:cxn modelId="{C816E564-0CE8-46C4-90A8-1504B7ABE6CA}" type="presParOf" srcId="{B2DC080C-9665-4483-898D-79979F0CF46F}" destId="{C843BF4E-1525-42FF-A0A7-E0EDEF8A911F}" srcOrd="1" destOrd="0" presId="urn:microsoft.com/office/officeart/2005/8/layout/hierarchy3"/>
    <dgm:cxn modelId="{C05D8CCA-996C-44DA-99EB-CA2DD5E32C47}" type="presParOf" srcId="{C843BF4E-1525-42FF-A0A7-E0EDEF8A911F}" destId="{15724C0D-1A34-4506-A92D-3E53F5A683CB}" srcOrd="0" destOrd="0" presId="urn:microsoft.com/office/officeart/2005/8/layout/hierarchy3"/>
    <dgm:cxn modelId="{E54FD667-DED2-44C7-985D-8CC0BA8B6B28}" type="presParOf" srcId="{C843BF4E-1525-42FF-A0A7-E0EDEF8A911F}" destId="{02E86F7F-B92A-4A9B-8DF4-57B75C1748F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559FE-50CD-4E44-ABBE-101DDBAA9C3F}" type="doc">
      <dgm:prSet loTypeId="urn:microsoft.com/office/officeart/2005/8/layout/cycle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98D1769-3115-4297-8844-A993DC0BEFA4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Fecondità</a:t>
          </a:r>
          <a:endParaRPr lang="it-IT" b="1" dirty="0">
            <a:solidFill>
              <a:schemeClr val="tx1"/>
            </a:solidFill>
          </a:endParaRPr>
        </a:p>
      </dgm:t>
    </dgm:pt>
    <dgm:pt modelId="{F836AD58-A94E-49AF-8AF8-8EFB60C596A0}" type="parTrans" cxnId="{36574A59-9E4E-4DD4-8E07-B66DE853D230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DB84951E-0D92-467A-8DC4-819AD6684A65}" type="sibTrans" cxnId="{36574A59-9E4E-4DD4-8E07-B66DE853D230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F32F54A2-D9CD-482E-98FA-B720B2BF9E16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Alterità</a:t>
          </a:r>
          <a:endParaRPr lang="it-IT" b="1" dirty="0">
            <a:solidFill>
              <a:schemeClr val="tx1"/>
            </a:solidFill>
          </a:endParaRPr>
        </a:p>
      </dgm:t>
    </dgm:pt>
    <dgm:pt modelId="{3CAB8268-A505-48F5-8378-B5DAC7B7A1E6}" type="parTrans" cxnId="{C375483E-A9A3-422A-A16D-A895ACE15D3C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F5BCF360-6C62-4401-8F07-7DF3DCD91789}" type="sibTrans" cxnId="{C375483E-A9A3-422A-A16D-A895ACE15D3C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3380A6E3-D2AD-4201-A17D-04B656D4DE36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Dignità</a:t>
          </a:r>
          <a:endParaRPr lang="it-IT" b="1" dirty="0">
            <a:solidFill>
              <a:schemeClr val="tx1"/>
            </a:solidFill>
          </a:endParaRPr>
        </a:p>
      </dgm:t>
    </dgm:pt>
    <dgm:pt modelId="{18118FFE-B72A-4BEF-8E0A-5DFA3E09A25D}" type="parTrans" cxnId="{873C2BE5-CBEF-4E32-A2F2-9C08D70C9C87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47EA01DC-FA5D-4202-9A68-AD5DC94A593E}" type="sibTrans" cxnId="{873C2BE5-CBEF-4E32-A2F2-9C08D70C9C87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A5B7BC01-7913-4A35-98B3-34783DE26B32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Affettività</a:t>
          </a:r>
          <a:endParaRPr lang="it-IT" b="1" dirty="0">
            <a:solidFill>
              <a:schemeClr val="tx1"/>
            </a:solidFill>
          </a:endParaRPr>
        </a:p>
      </dgm:t>
    </dgm:pt>
    <dgm:pt modelId="{CFCC15AD-B71F-4CED-80A2-72E2E831139B}" type="parTrans" cxnId="{38ED57AE-73AC-40BA-BE15-1B47B4E59AF4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290AE20C-48A3-4C80-B9AF-6BB8B5C21742}" type="sibTrans" cxnId="{38ED57AE-73AC-40BA-BE15-1B47B4E59AF4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38869123-170C-427C-A4B7-A5D4D210BE2A}">
      <dgm:prSet phldrT="[Testo]"/>
      <dgm:spPr/>
      <dgm:t>
        <a:bodyPr/>
        <a:lstStyle/>
        <a:p>
          <a:r>
            <a:rPr lang="it-IT" b="1" dirty="0" err="1" smtClean="0">
              <a:solidFill>
                <a:schemeClr val="tx1"/>
              </a:solidFill>
            </a:rPr>
            <a:t>Coniugalità</a:t>
          </a:r>
          <a:endParaRPr lang="it-IT" b="1" dirty="0">
            <a:solidFill>
              <a:schemeClr val="tx1"/>
            </a:solidFill>
          </a:endParaRPr>
        </a:p>
      </dgm:t>
    </dgm:pt>
    <dgm:pt modelId="{4DA60FB0-8290-4971-8F55-E9C4F85108E3}" type="parTrans" cxnId="{2829CD46-34E3-4595-9C47-B664C598E29F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886F1265-3B65-4294-9BBB-4FDE3144C832}" type="sibTrans" cxnId="{2829CD46-34E3-4595-9C47-B664C598E29F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0CCACECF-359E-41C5-81CF-005F7C26E0C3}" type="pres">
      <dgm:prSet presAssocID="{60D559FE-50CD-4E44-ABBE-101DDBAA9C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F3E5C84-F5E4-4EB3-AC0F-C3258072083C}" type="pres">
      <dgm:prSet presAssocID="{298D1769-3115-4297-8844-A993DC0BEF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CB9BD2-E8AE-4DD3-9CDB-37BE57C40C6E}" type="pres">
      <dgm:prSet presAssocID="{298D1769-3115-4297-8844-A993DC0BEFA4}" presName="spNode" presStyleCnt="0"/>
      <dgm:spPr/>
    </dgm:pt>
    <dgm:pt modelId="{A45F06CC-A440-4E61-B58F-17A13906DEFC}" type="pres">
      <dgm:prSet presAssocID="{DB84951E-0D92-467A-8DC4-819AD6684A65}" presName="sibTrans" presStyleLbl="sibTrans1D1" presStyleIdx="0" presStyleCnt="5"/>
      <dgm:spPr/>
      <dgm:t>
        <a:bodyPr/>
        <a:lstStyle/>
        <a:p>
          <a:endParaRPr lang="it-IT"/>
        </a:p>
      </dgm:t>
    </dgm:pt>
    <dgm:pt modelId="{785B1805-01F8-41D3-9FED-0EF02F62E288}" type="pres">
      <dgm:prSet presAssocID="{F32F54A2-D9CD-482E-98FA-B720B2BF9E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50CD69-CAA6-4A0B-868A-38346D809FFF}" type="pres">
      <dgm:prSet presAssocID="{F32F54A2-D9CD-482E-98FA-B720B2BF9E16}" presName="spNode" presStyleCnt="0"/>
      <dgm:spPr/>
    </dgm:pt>
    <dgm:pt modelId="{455575D1-A7B3-4F16-A692-7BC9A895F199}" type="pres">
      <dgm:prSet presAssocID="{F5BCF360-6C62-4401-8F07-7DF3DCD91789}" presName="sibTrans" presStyleLbl="sibTrans1D1" presStyleIdx="1" presStyleCnt="5"/>
      <dgm:spPr/>
      <dgm:t>
        <a:bodyPr/>
        <a:lstStyle/>
        <a:p>
          <a:endParaRPr lang="it-IT"/>
        </a:p>
      </dgm:t>
    </dgm:pt>
    <dgm:pt modelId="{984B55A7-58BC-4052-9D0B-1668E360DC7A}" type="pres">
      <dgm:prSet presAssocID="{3380A6E3-D2AD-4201-A17D-04B656D4DE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32B555-B36F-4E4B-8F79-C0B3FB5A9D7E}" type="pres">
      <dgm:prSet presAssocID="{3380A6E3-D2AD-4201-A17D-04B656D4DE36}" presName="spNode" presStyleCnt="0"/>
      <dgm:spPr/>
    </dgm:pt>
    <dgm:pt modelId="{432641D7-DF31-4CDF-BBB9-077174EE8FFE}" type="pres">
      <dgm:prSet presAssocID="{47EA01DC-FA5D-4202-9A68-AD5DC94A593E}" presName="sibTrans" presStyleLbl="sibTrans1D1" presStyleIdx="2" presStyleCnt="5"/>
      <dgm:spPr/>
      <dgm:t>
        <a:bodyPr/>
        <a:lstStyle/>
        <a:p>
          <a:endParaRPr lang="it-IT"/>
        </a:p>
      </dgm:t>
    </dgm:pt>
    <dgm:pt modelId="{6138D870-022C-472E-94BB-66E42B2D009E}" type="pres">
      <dgm:prSet presAssocID="{A5B7BC01-7913-4A35-98B3-34783DE26B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91AFCC-952E-48E9-BE65-D9ADA731E817}" type="pres">
      <dgm:prSet presAssocID="{A5B7BC01-7913-4A35-98B3-34783DE26B32}" presName="spNode" presStyleCnt="0"/>
      <dgm:spPr/>
    </dgm:pt>
    <dgm:pt modelId="{15ED6040-F2E8-47BA-9374-B71B53E493B1}" type="pres">
      <dgm:prSet presAssocID="{290AE20C-48A3-4C80-B9AF-6BB8B5C21742}" presName="sibTrans" presStyleLbl="sibTrans1D1" presStyleIdx="3" presStyleCnt="5"/>
      <dgm:spPr/>
      <dgm:t>
        <a:bodyPr/>
        <a:lstStyle/>
        <a:p>
          <a:endParaRPr lang="it-IT"/>
        </a:p>
      </dgm:t>
    </dgm:pt>
    <dgm:pt modelId="{EAFD9163-AF97-481B-8669-FA37EA671C34}" type="pres">
      <dgm:prSet presAssocID="{38869123-170C-427C-A4B7-A5D4D210BE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26D6B8-E7EB-4844-B502-D2C0BCB7E7C0}" type="pres">
      <dgm:prSet presAssocID="{38869123-170C-427C-A4B7-A5D4D210BE2A}" presName="spNode" presStyleCnt="0"/>
      <dgm:spPr/>
    </dgm:pt>
    <dgm:pt modelId="{9A51B956-148B-483E-8FAA-D28CE2C14C55}" type="pres">
      <dgm:prSet presAssocID="{886F1265-3B65-4294-9BBB-4FDE3144C832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5E5B6DC7-2A0F-428B-88F7-DD36479EEB7F}" type="presOf" srcId="{886F1265-3B65-4294-9BBB-4FDE3144C832}" destId="{9A51B956-148B-483E-8FAA-D28CE2C14C55}" srcOrd="0" destOrd="0" presId="urn:microsoft.com/office/officeart/2005/8/layout/cycle6"/>
    <dgm:cxn modelId="{873C2BE5-CBEF-4E32-A2F2-9C08D70C9C87}" srcId="{60D559FE-50CD-4E44-ABBE-101DDBAA9C3F}" destId="{3380A6E3-D2AD-4201-A17D-04B656D4DE36}" srcOrd="2" destOrd="0" parTransId="{18118FFE-B72A-4BEF-8E0A-5DFA3E09A25D}" sibTransId="{47EA01DC-FA5D-4202-9A68-AD5DC94A593E}"/>
    <dgm:cxn modelId="{AD541024-6BFB-4FCD-B14D-7D937E5F075E}" type="presOf" srcId="{38869123-170C-427C-A4B7-A5D4D210BE2A}" destId="{EAFD9163-AF97-481B-8669-FA37EA671C34}" srcOrd="0" destOrd="0" presId="urn:microsoft.com/office/officeart/2005/8/layout/cycle6"/>
    <dgm:cxn modelId="{E87508B2-9C65-4822-B5A3-0ECC5B96BAA9}" type="presOf" srcId="{298D1769-3115-4297-8844-A993DC0BEFA4}" destId="{0F3E5C84-F5E4-4EB3-AC0F-C3258072083C}" srcOrd="0" destOrd="0" presId="urn:microsoft.com/office/officeart/2005/8/layout/cycle6"/>
    <dgm:cxn modelId="{7934DED0-9ABE-43A1-9747-DF34BE2E9908}" type="presOf" srcId="{60D559FE-50CD-4E44-ABBE-101DDBAA9C3F}" destId="{0CCACECF-359E-41C5-81CF-005F7C26E0C3}" srcOrd="0" destOrd="0" presId="urn:microsoft.com/office/officeart/2005/8/layout/cycle6"/>
    <dgm:cxn modelId="{2829CD46-34E3-4595-9C47-B664C598E29F}" srcId="{60D559FE-50CD-4E44-ABBE-101DDBAA9C3F}" destId="{38869123-170C-427C-A4B7-A5D4D210BE2A}" srcOrd="4" destOrd="0" parTransId="{4DA60FB0-8290-4971-8F55-E9C4F85108E3}" sibTransId="{886F1265-3B65-4294-9BBB-4FDE3144C832}"/>
    <dgm:cxn modelId="{38ED57AE-73AC-40BA-BE15-1B47B4E59AF4}" srcId="{60D559FE-50CD-4E44-ABBE-101DDBAA9C3F}" destId="{A5B7BC01-7913-4A35-98B3-34783DE26B32}" srcOrd="3" destOrd="0" parTransId="{CFCC15AD-B71F-4CED-80A2-72E2E831139B}" sibTransId="{290AE20C-48A3-4C80-B9AF-6BB8B5C21742}"/>
    <dgm:cxn modelId="{CCAF72FF-9B08-484D-9DE8-DAA7C260F61B}" type="presOf" srcId="{290AE20C-48A3-4C80-B9AF-6BB8B5C21742}" destId="{15ED6040-F2E8-47BA-9374-B71B53E493B1}" srcOrd="0" destOrd="0" presId="urn:microsoft.com/office/officeart/2005/8/layout/cycle6"/>
    <dgm:cxn modelId="{36574A59-9E4E-4DD4-8E07-B66DE853D230}" srcId="{60D559FE-50CD-4E44-ABBE-101DDBAA9C3F}" destId="{298D1769-3115-4297-8844-A993DC0BEFA4}" srcOrd="0" destOrd="0" parTransId="{F836AD58-A94E-49AF-8AF8-8EFB60C596A0}" sibTransId="{DB84951E-0D92-467A-8DC4-819AD6684A65}"/>
    <dgm:cxn modelId="{EAEA8769-D7D1-431D-A89C-DA9C39919457}" type="presOf" srcId="{3380A6E3-D2AD-4201-A17D-04B656D4DE36}" destId="{984B55A7-58BC-4052-9D0B-1668E360DC7A}" srcOrd="0" destOrd="0" presId="urn:microsoft.com/office/officeart/2005/8/layout/cycle6"/>
    <dgm:cxn modelId="{C375483E-A9A3-422A-A16D-A895ACE15D3C}" srcId="{60D559FE-50CD-4E44-ABBE-101DDBAA9C3F}" destId="{F32F54A2-D9CD-482E-98FA-B720B2BF9E16}" srcOrd="1" destOrd="0" parTransId="{3CAB8268-A505-48F5-8378-B5DAC7B7A1E6}" sibTransId="{F5BCF360-6C62-4401-8F07-7DF3DCD91789}"/>
    <dgm:cxn modelId="{D098CFFE-B782-4E3B-8CDE-8B02B2C826FF}" type="presOf" srcId="{A5B7BC01-7913-4A35-98B3-34783DE26B32}" destId="{6138D870-022C-472E-94BB-66E42B2D009E}" srcOrd="0" destOrd="0" presId="urn:microsoft.com/office/officeart/2005/8/layout/cycle6"/>
    <dgm:cxn modelId="{53DABE5C-BAF8-4C2C-9456-BD61C0F9E167}" type="presOf" srcId="{DB84951E-0D92-467A-8DC4-819AD6684A65}" destId="{A45F06CC-A440-4E61-B58F-17A13906DEFC}" srcOrd="0" destOrd="0" presId="urn:microsoft.com/office/officeart/2005/8/layout/cycle6"/>
    <dgm:cxn modelId="{584A9599-A921-40D6-A138-3CD0BAFE09D6}" type="presOf" srcId="{F5BCF360-6C62-4401-8F07-7DF3DCD91789}" destId="{455575D1-A7B3-4F16-A692-7BC9A895F199}" srcOrd="0" destOrd="0" presId="urn:microsoft.com/office/officeart/2005/8/layout/cycle6"/>
    <dgm:cxn modelId="{43C1AB89-542E-49C2-8AE5-5474E3FD97DA}" type="presOf" srcId="{47EA01DC-FA5D-4202-9A68-AD5DC94A593E}" destId="{432641D7-DF31-4CDF-BBB9-077174EE8FFE}" srcOrd="0" destOrd="0" presId="urn:microsoft.com/office/officeart/2005/8/layout/cycle6"/>
    <dgm:cxn modelId="{DDD83579-D0D3-42F8-8AA6-B633FD3F6E68}" type="presOf" srcId="{F32F54A2-D9CD-482E-98FA-B720B2BF9E16}" destId="{785B1805-01F8-41D3-9FED-0EF02F62E288}" srcOrd="0" destOrd="0" presId="urn:microsoft.com/office/officeart/2005/8/layout/cycle6"/>
    <dgm:cxn modelId="{966BA486-43A1-4505-971E-AA5B25B845BE}" type="presParOf" srcId="{0CCACECF-359E-41C5-81CF-005F7C26E0C3}" destId="{0F3E5C84-F5E4-4EB3-AC0F-C3258072083C}" srcOrd="0" destOrd="0" presId="urn:microsoft.com/office/officeart/2005/8/layout/cycle6"/>
    <dgm:cxn modelId="{BAA42570-193D-45C6-A7A4-F58295EC9E1B}" type="presParOf" srcId="{0CCACECF-359E-41C5-81CF-005F7C26E0C3}" destId="{BBCB9BD2-E8AE-4DD3-9CDB-37BE57C40C6E}" srcOrd="1" destOrd="0" presId="urn:microsoft.com/office/officeart/2005/8/layout/cycle6"/>
    <dgm:cxn modelId="{C6BD1C4D-74A8-4907-BAD6-8F59AA9E19AC}" type="presParOf" srcId="{0CCACECF-359E-41C5-81CF-005F7C26E0C3}" destId="{A45F06CC-A440-4E61-B58F-17A13906DEFC}" srcOrd="2" destOrd="0" presId="urn:microsoft.com/office/officeart/2005/8/layout/cycle6"/>
    <dgm:cxn modelId="{4ACBF638-2559-4CC1-A32B-74730549076B}" type="presParOf" srcId="{0CCACECF-359E-41C5-81CF-005F7C26E0C3}" destId="{785B1805-01F8-41D3-9FED-0EF02F62E288}" srcOrd="3" destOrd="0" presId="urn:microsoft.com/office/officeart/2005/8/layout/cycle6"/>
    <dgm:cxn modelId="{A88B3DBA-B2F1-418E-978E-201197B42FEC}" type="presParOf" srcId="{0CCACECF-359E-41C5-81CF-005F7C26E0C3}" destId="{3850CD69-CAA6-4A0B-868A-38346D809FFF}" srcOrd="4" destOrd="0" presId="urn:microsoft.com/office/officeart/2005/8/layout/cycle6"/>
    <dgm:cxn modelId="{16EEE95D-1EA3-45EF-936E-182E2DC88CAB}" type="presParOf" srcId="{0CCACECF-359E-41C5-81CF-005F7C26E0C3}" destId="{455575D1-A7B3-4F16-A692-7BC9A895F199}" srcOrd="5" destOrd="0" presId="urn:microsoft.com/office/officeart/2005/8/layout/cycle6"/>
    <dgm:cxn modelId="{29F5E9A9-41B2-4983-AB13-9C572D1A27F5}" type="presParOf" srcId="{0CCACECF-359E-41C5-81CF-005F7C26E0C3}" destId="{984B55A7-58BC-4052-9D0B-1668E360DC7A}" srcOrd="6" destOrd="0" presId="urn:microsoft.com/office/officeart/2005/8/layout/cycle6"/>
    <dgm:cxn modelId="{28AFFCB9-2FB9-45EE-925F-1FD1962F0D1D}" type="presParOf" srcId="{0CCACECF-359E-41C5-81CF-005F7C26E0C3}" destId="{7832B555-B36F-4E4B-8F79-C0B3FB5A9D7E}" srcOrd="7" destOrd="0" presId="urn:microsoft.com/office/officeart/2005/8/layout/cycle6"/>
    <dgm:cxn modelId="{8CAC1B3E-2A64-4765-966A-58CF7A90692B}" type="presParOf" srcId="{0CCACECF-359E-41C5-81CF-005F7C26E0C3}" destId="{432641D7-DF31-4CDF-BBB9-077174EE8FFE}" srcOrd="8" destOrd="0" presId="urn:microsoft.com/office/officeart/2005/8/layout/cycle6"/>
    <dgm:cxn modelId="{21DB4C81-16EE-4781-A127-EAE7F860E7C5}" type="presParOf" srcId="{0CCACECF-359E-41C5-81CF-005F7C26E0C3}" destId="{6138D870-022C-472E-94BB-66E42B2D009E}" srcOrd="9" destOrd="0" presId="urn:microsoft.com/office/officeart/2005/8/layout/cycle6"/>
    <dgm:cxn modelId="{DB04E07D-6F67-426D-A47E-961E5E6B0D28}" type="presParOf" srcId="{0CCACECF-359E-41C5-81CF-005F7C26E0C3}" destId="{2691AFCC-952E-48E9-BE65-D9ADA731E817}" srcOrd="10" destOrd="0" presId="urn:microsoft.com/office/officeart/2005/8/layout/cycle6"/>
    <dgm:cxn modelId="{F7481015-D713-4E2F-B837-9316E22EF282}" type="presParOf" srcId="{0CCACECF-359E-41C5-81CF-005F7C26E0C3}" destId="{15ED6040-F2E8-47BA-9374-B71B53E493B1}" srcOrd="11" destOrd="0" presId="urn:microsoft.com/office/officeart/2005/8/layout/cycle6"/>
    <dgm:cxn modelId="{08F16B05-5789-44FF-AC45-D217905E2179}" type="presParOf" srcId="{0CCACECF-359E-41C5-81CF-005F7C26E0C3}" destId="{EAFD9163-AF97-481B-8669-FA37EA671C34}" srcOrd="12" destOrd="0" presId="urn:microsoft.com/office/officeart/2005/8/layout/cycle6"/>
    <dgm:cxn modelId="{A6C48D02-A643-4F58-9C09-0230395EC5AE}" type="presParOf" srcId="{0CCACECF-359E-41C5-81CF-005F7C26E0C3}" destId="{A226D6B8-E7EB-4844-B502-D2C0BCB7E7C0}" srcOrd="13" destOrd="0" presId="urn:microsoft.com/office/officeart/2005/8/layout/cycle6"/>
    <dgm:cxn modelId="{235451BF-9E96-467A-B77F-E561C039534C}" type="presParOf" srcId="{0CCACECF-359E-41C5-81CF-005F7C26E0C3}" destId="{9A51B956-148B-483E-8FAA-D28CE2C14C5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79201-B48D-4AF9-B50B-A17E739DB04E}">
      <dsp:nvSpPr>
        <dsp:cNvPr id="0" name=""/>
        <dsp:cNvSpPr/>
      </dsp:nvSpPr>
      <dsp:spPr>
        <a:xfrm>
          <a:off x="372" y="678346"/>
          <a:ext cx="1354335" cy="677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2020</a:t>
          </a:r>
        </a:p>
      </dsp:txBody>
      <dsp:txXfrm>
        <a:off x="372" y="678346"/>
        <a:ext cx="1354335" cy="677167"/>
      </dsp:txXfrm>
    </dsp:sp>
    <dsp:sp modelId="{D1A1BA9D-0604-4179-9493-A2306B538778}">
      <dsp:nvSpPr>
        <dsp:cNvPr id="0" name=""/>
        <dsp:cNvSpPr/>
      </dsp:nvSpPr>
      <dsp:spPr>
        <a:xfrm>
          <a:off x="135805" y="1355514"/>
          <a:ext cx="13543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35433" y="507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18E5-3904-4381-A8FB-F1B0458C3038}">
      <dsp:nvSpPr>
        <dsp:cNvPr id="0" name=""/>
        <dsp:cNvSpPr/>
      </dsp:nvSpPr>
      <dsp:spPr>
        <a:xfrm>
          <a:off x="271239" y="152480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35,8 %</a:t>
          </a:r>
          <a:endParaRPr lang="it-IT" sz="2000" b="1" kern="1200" dirty="0"/>
        </a:p>
      </dsp:txBody>
      <dsp:txXfrm>
        <a:off x="271239" y="1524805"/>
        <a:ext cx="1083468" cy="677167"/>
      </dsp:txXfrm>
    </dsp:sp>
    <dsp:sp modelId="{E3FEEE05-8152-4B06-AA8E-063E872476CA}">
      <dsp:nvSpPr>
        <dsp:cNvPr id="0" name=""/>
        <dsp:cNvSpPr/>
      </dsp:nvSpPr>
      <dsp:spPr>
        <a:xfrm>
          <a:off x="1693291" y="678346"/>
          <a:ext cx="1354335" cy="677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0" kern="1200" dirty="0" smtClean="0">
              <a:solidFill>
                <a:schemeClr val="tx1"/>
              </a:solidFill>
            </a:rPr>
            <a:t>2021</a:t>
          </a:r>
        </a:p>
      </dsp:txBody>
      <dsp:txXfrm>
        <a:off x="1693291" y="678346"/>
        <a:ext cx="1354335" cy="677167"/>
      </dsp:txXfrm>
    </dsp:sp>
    <dsp:sp modelId="{15724C0D-1A34-4506-A92D-3E53F5A683CB}">
      <dsp:nvSpPr>
        <dsp:cNvPr id="0" name=""/>
        <dsp:cNvSpPr/>
      </dsp:nvSpPr>
      <dsp:spPr>
        <a:xfrm>
          <a:off x="1828725" y="1355514"/>
          <a:ext cx="135433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35433" y="507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86F7F-B92A-4A9B-8DF4-57B75C1748FB}">
      <dsp:nvSpPr>
        <dsp:cNvPr id="0" name=""/>
        <dsp:cNvSpPr/>
      </dsp:nvSpPr>
      <dsp:spPr>
        <a:xfrm>
          <a:off x="1964159" y="1524805"/>
          <a:ext cx="1083468" cy="6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34,5</a:t>
          </a:r>
          <a:endParaRPr lang="it-IT" sz="2000" b="1" kern="1200" dirty="0"/>
        </a:p>
      </dsp:txBody>
      <dsp:txXfrm>
        <a:off x="1964159" y="1524805"/>
        <a:ext cx="1083468" cy="6771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E5C84-F5E4-4EB3-AC0F-C3258072083C}">
      <dsp:nvSpPr>
        <dsp:cNvPr id="0" name=""/>
        <dsp:cNvSpPr/>
      </dsp:nvSpPr>
      <dsp:spPr>
        <a:xfrm>
          <a:off x="2591022" y="448"/>
          <a:ext cx="1442691" cy="937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Fecondità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2591022" y="448"/>
        <a:ext cx="1442691" cy="937749"/>
      </dsp:txXfrm>
    </dsp:sp>
    <dsp:sp modelId="{A45F06CC-A440-4E61-B58F-17A13906DEFC}">
      <dsp:nvSpPr>
        <dsp:cNvPr id="0" name=""/>
        <dsp:cNvSpPr/>
      </dsp:nvSpPr>
      <dsp:spPr>
        <a:xfrm>
          <a:off x="1437571" y="469322"/>
          <a:ext cx="3749593" cy="3749593"/>
        </a:xfrm>
        <a:custGeom>
          <a:avLst/>
          <a:gdLst/>
          <a:ahLst/>
          <a:cxnLst/>
          <a:rect l="0" t="0" r="0" b="0"/>
          <a:pathLst>
            <a:path>
              <a:moveTo>
                <a:pt x="2606069" y="148499"/>
              </a:moveTo>
              <a:arcTo wR="1874796" hR="1874796" stAng="17577472" swAng="19631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1805-01F8-41D3-9FED-0EF02F62E288}">
      <dsp:nvSpPr>
        <dsp:cNvPr id="0" name=""/>
        <dsp:cNvSpPr/>
      </dsp:nvSpPr>
      <dsp:spPr>
        <a:xfrm>
          <a:off x="4374060" y="1295901"/>
          <a:ext cx="1442691" cy="9377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Alterità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4374060" y="1295901"/>
        <a:ext cx="1442691" cy="937749"/>
      </dsp:txXfrm>
    </dsp:sp>
    <dsp:sp modelId="{455575D1-A7B3-4F16-A692-7BC9A895F199}">
      <dsp:nvSpPr>
        <dsp:cNvPr id="0" name=""/>
        <dsp:cNvSpPr/>
      </dsp:nvSpPr>
      <dsp:spPr>
        <a:xfrm>
          <a:off x="1437571" y="469322"/>
          <a:ext cx="3749593" cy="3749593"/>
        </a:xfrm>
        <a:custGeom>
          <a:avLst/>
          <a:gdLst/>
          <a:ahLst/>
          <a:cxnLst/>
          <a:rect l="0" t="0" r="0" b="0"/>
          <a:pathLst>
            <a:path>
              <a:moveTo>
                <a:pt x="3747005" y="1776317"/>
              </a:moveTo>
              <a:arcTo wR="1874796" hR="1874796" stAng="21419340" swAng="21975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B55A7-58BC-4052-9D0B-1668E360DC7A}">
      <dsp:nvSpPr>
        <dsp:cNvPr id="0" name=""/>
        <dsp:cNvSpPr/>
      </dsp:nvSpPr>
      <dsp:spPr>
        <a:xfrm>
          <a:off x="3693000" y="3391987"/>
          <a:ext cx="1442691" cy="9377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Dignità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3693000" y="3391987"/>
        <a:ext cx="1442691" cy="937749"/>
      </dsp:txXfrm>
    </dsp:sp>
    <dsp:sp modelId="{432641D7-DF31-4CDF-BBB9-077174EE8FFE}">
      <dsp:nvSpPr>
        <dsp:cNvPr id="0" name=""/>
        <dsp:cNvSpPr/>
      </dsp:nvSpPr>
      <dsp:spPr>
        <a:xfrm>
          <a:off x="1437571" y="469322"/>
          <a:ext cx="3749593" cy="3749593"/>
        </a:xfrm>
        <a:custGeom>
          <a:avLst/>
          <a:gdLst/>
          <a:ahLst/>
          <a:cxnLst/>
          <a:rect l="0" t="0" r="0" b="0"/>
          <a:pathLst>
            <a:path>
              <a:moveTo>
                <a:pt x="2247971" y="3712078"/>
              </a:moveTo>
              <a:arcTo wR="1874796" hR="1874796" stAng="4711122" swAng="137775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8D870-022C-472E-94BB-66E42B2D009E}">
      <dsp:nvSpPr>
        <dsp:cNvPr id="0" name=""/>
        <dsp:cNvSpPr/>
      </dsp:nvSpPr>
      <dsp:spPr>
        <a:xfrm>
          <a:off x="1489044" y="3391987"/>
          <a:ext cx="1442691" cy="9377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Affettività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1489044" y="3391987"/>
        <a:ext cx="1442691" cy="937749"/>
      </dsp:txXfrm>
    </dsp:sp>
    <dsp:sp modelId="{15ED6040-F2E8-47BA-9374-B71B53E493B1}">
      <dsp:nvSpPr>
        <dsp:cNvPr id="0" name=""/>
        <dsp:cNvSpPr/>
      </dsp:nvSpPr>
      <dsp:spPr>
        <a:xfrm>
          <a:off x="1437571" y="469322"/>
          <a:ext cx="3749593" cy="3749593"/>
        </a:xfrm>
        <a:custGeom>
          <a:avLst/>
          <a:gdLst/>
          <a:ahLst/>
          <a:cxnLst/>
          <a:rect l="0" t="0" r="0" b="0"/>
          <a:pathLst>
            <a:path>
              <a:moveTo>
                <a:pt x="313498" y="2912685"/>
              </a:moveTo>
              <a:arcTo wR="1874796" hR="1874796" stAng="8783138" swAng="219752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D9163-AF97-481B-8669-FA37EA671C34}">
      <dsp:nvSpPr>
        <dsp:cNvPr id="0" name=""/>
        <dsp:cNvSpPr/>
      </dsp:nvSpPr>
      <dsp:spPr>
        <a:xfrm>
          <a:off x="807984" y="1295901"/>
          <a:ext cx="1442691" cy="9377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tx1"/>
              </a:solidFill>
            </a:rPr>
            <a:t>Coniugalità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807984" y="1295901"/>
        <a:ext cx="1442691" cy="937749"/>
      </dsp:txXfrm>
    </dsp:sp>
    <dsp:sp modelId="{9A51B956-148B-483E-8FAA-D28CE2C14C55}">
      <dsp:nvSpPr>
        <dsp:cNvPr id="0" name=""/>
        <dsp:cNvSpPr/>
      </dsp:nvSpPr>
      <dsp:spPr>
        <a:xfrm>
          <a:off x="1437571" y="469322"/>
          <a:ext cx="3749593" cy="3749593"/>
        </a:xfrm>
        <a:custGeom>
          <a:avLst/>
          <a:gdLst/>
          <a:ahLst/>
          <a:cxnLst/>
          <a:rect l="0" t="0" r="0" b="0"/>
          <a:pathLst>
            <a:path>
              <a:moveTo>
                <a:pt x="326461" y="817668"/>
              </a:moveTo>
              <a:arcTo wR="1874796" hR="1874796" stAng="12859403" swAng="196312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49A7-AE23-4A9D-AB25-58C8F8FAA46B}" type="datetimeFigureOut">
              <a:rPr lang="it-IT" smtClean="0"/>
              <a:t>24/02/2024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D0B6-AFC2-413F-83CF-6BB7317DA2E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google.it/imgres?imgurl=http://www.mothersbliss.co.uk/planning/images/conception.jpg&amp;imgrefurl=http://www.mothersbliss.co.uk/planning/assisted.asp&amp;h=127&amp;w=100&amp;sz=3&amp;tbnid=MHJvvLE-ZgYJ:&amp;tbnh=83&amp;tbnw=66&amp;start=59&amp;prev=/images?q=sperm+conception&amp;start=40&amp;hl=it&amp;lr=&amp;sa=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google.it/imgres?imgurl=http://www.centrosterilitanovara.com/img/image.png&amp;imgrefurl=http://www.centrosterilitanovara.com/main.htm&amp;h=235&amp;w=280&amp;sz=21&amp;tbnid=FRVlzTNAEcsJ:&amp;tbnh=91&amp;tbnw=108&amp;start=109&amp;prev=/images?q=fecondazione&amp;start=100&amp;hl=it&amp;lr=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emf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em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png"/><Relationship Id="rId5" Type="http://schemas.openxmlformats.org/officeDocument/2006/relationships/diagramData" Target="../diagrams/data2.xml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284464" y="2062063"/>
            <a:ext cx="1871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Prelievo</a:t>
            </a:r>
            <a:endParaRPr lang="it-IT" b="1" dirty="0"/>
          </a:p>
          <a:p>
            <a:pPr eaLnBrk="0" hangingPunct="0"/>
            <a:r>
              <a:rPr lang="it-IT" b="1" dirty="0" smtClean="0">
                <a:cs typeface="Times New Roman" pitchFamily="18" charset="0"/>
              </a:rPr>
              <a:t>liquido seminale</a:t>
            </a:r>
            <a:endParaRPr lang="it-IT" b="1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835025" cy="781050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403648" y="1268760"/>
            <a:ext cx="20113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Induzione della</a:t>
            </a:r>
            <a:endParaRPr lang="it-IT" b="1" dirty="0"/>
          </a:p>
          <a:p>
            <a:pPr eaLnBrk="0" hangingPunct="0"/>
            <a:r>
              <a:rPr lang="it-IT" b="1" dirty="0">
                <a:cs typeface="Times New Roman" pitchFamily="18" charset="0"/>
              </a:rPr>
              <a:t>crescita follicolare multipla</a:t>
            </a:r>
            <a:endParaRPr lang="it-IT" b="1" dirty="0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58626" y="1596926"/>
            <a:ext cx="549275" cy="1463675"/>
          </a:xfrm>
          <a:prstGeom prst="curvedRightArrow">
            <a:avLst>
              <a:gd name="adj1" fmla="val 53295"/>
              <a:gd name="adj2" fmla="val 10659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it-IT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251" y="2897088"/>
            <a:ext cx="1106488" cy="1736725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84339" y="4989413"/>
            <a:ext cx="2727821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Iniezione intrauterina </a:t>
            </a:r>
            <a:endParaRPr lang="it-IT" b="1" dirty="0"/>
          </a:p>
          <a:p>
            <a:pPr eaLnBrk="0" hangingPunct="0"/>
            <a:r>
              <a:rPr lang="it-IT" b="1" dirty="0">
                <a:cs typeface="Times New Roman" pitchFamily="18" charset="0"/>
              </a:rPr>
              <a:t>del liquido seminale</a:t>
            </a:r>
            <a:endParaRPr lang="it-IT" b="1" dirty="0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27584" y="24928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24128" y="3429000"/>
            <a:ext cx="306846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</a:p>
          <a:p>
            <a:pPr algn="ctr"/>
            <a:r>
              <a:rPr lang="it-IT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it-IT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nseminazione </a:t>
            </a:r>
          </a:p>
          <a:p>
            <a:pPr algn="ctr"/>
            <a:r>
              <a:rPr lang="it-IT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it-IT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rtificiale</a:t>
            </a:r>
            <a:endParaRPr lang="it-IT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TECNICHE </a:t>
              </a:r>
              <a:r>
                <a:rPr lang="it-IT" sz="1600" dirty="0" err="1" smtClean="0">
                  <a:solidFill>
                    <a:srgbClr val="FF0000"/>
                  </a:solidFill>
                  <a:latin typeface="Arial Black" pitchFamily="34" charset="0"/>
                </a:rPr>
                <a:t>DI</a:t>
              </a: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 PMA (I livello)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24" name="Connettore 1 23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La stimolazione ova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132856"/>
            <a:ext cx="1670742" cy="1368152"/>
          </a:xfrm>
          <a:prstGeom prst="rect">
            <a:avLst/>
          </a:prstGeom>
          <a:noFill/>
        </p:spPr>
      </p:pic>
      <p:sp>
        <p:nvSpPr>
          <p:cNvPr id="10249" name="Freeform 9"/>
          <p:cNvSpPr>
            <a:spLocks/>
          </p:cNvSpPr>
          <p:nvPr/>
        </p:nvSpPr>
        <p:spPr bwMode="auto">
          <a:xfrm>
            <a:off x="2267744" y="2852937"/>
            <a:ext cx="1944216" cy="2088232"/>
          </a:xfrm>
          <a:custGeom>
            <a:avLst/>
            <a:gdLst/>
            <a:ahLst/>
            <a:cxnLst>
              <a:cxn ang="0">
                <a:pos x="2760" y="1680"/>
              </a:cxn>
              <a:cxn ang="0">
                <a:pos x="2640" y="1820"/>
              </a:cxn>
              <a:cxn ang="0">
                <a:pos x="2580" y="1900"/>
              </a:cxn>
              <a:cxn ang="0">
                <a:pos x="2520" y="1920"/>
              </a:cxn>
              <a:cxn ang="0">
                <a:pos x="2400" y="2000"/>
              </a:cxn>
              <a:cxn ang="0">
                <a:pos x="2240" y="2040"/>
              </a:cxn>
              <a:cxn ang="0">
                <a:pos x="2040" y="2080"/>
              </a:cxn>
              <a:cxn ang="0">
                <a:pos x="1040" y="2040"/>
              </a:cxn>
              <a:cxn ang="0">
                <a:pos x="920" y="1960"/>
              </a:cxn>
              <a:cxn ang="0">
                <a:pos x="840" y="1580"/>
              </a:cxn>
              <a:cxn ang="0">
                <a:pos x="820" y="1460"/>
              </a:cxn>
              <a:cxn ang="0">
                <a:pos x="800" y="1400"/>
              </a:cxn>
              <a:cxn ang="0">
                <a:pos x="560" y="1360"/>
              </a:cxn>
              <a:cxn ang="0">
                <a:pos x="280" y="1300"/>
              </a:cxn>
              <a:cxn ang="0">
                <a:pos x="120" y="640"/>
              </a:cxn>
              <a:cxn ang="0">
                <a:pos x="40" y="360"/>
              </a:cxn>
              <a:cxn ang="0">
                <a:pos x="0" y="0"/>
              </a:cxn>
            </a:cxnLst>
            <a:rect l="0" t="0" r="r" b="b"/>
            <a:pathLst>
              <a:path w="2776" h="2225">
                <a:moveTo>
                  <a:pt x="2760" y="1680"/>
                </a:moveTo>
                <a:cubicBezTo>
                  <a:pt x="2674" y="1808"/>
                  <a:pt x="2776" y="1665"/>
                  <a:pt x="2640" y="1820"/>
                </a:cubicBezTo>
                <a:cubicBezTo>
                  <a:pt x="2618" y="1845"/>
                  <a:pt x="2606" y="1879"/>
                  <a:pt x="2580" y="1900"/>
                </a:cubicBezTo>
                <a:cubicBezTo>
                  <a:pt x="2564" y="1913"/>
                  <a:pt x="2538" y="1910"/>
                  <a:pt x="2520" y="1920"/>
                </a:cubicBezTo>
                <a:cubicBezTo>
                  <a:pt x="2478" y="1943"/>
                  <a:pt x="2440" y="1973"/>
                  <a:pt x="2400" y="2000"/>
                </a:cubicBezTo>
                <a:cubicBezTo>
                  <a:pt x="2373" y="2018"/>
                  <a:pt x="2255" y="2037"/>
                  <a:pt x="2240" y="2040"/>
                </a:cubicBezTo>
                <a:cubicBezTo>
                  <a:pt x="2061" y="2080"/>
                  <a:pt x="2275" y="2041"/>
                  <a:pt x="2040" y="2080"/>
                </a:cubicBezTo>
                <a:cubicBezTo>
                  <a:pt x="1707" y="2067"/>
                  <a:pt x="1318" y="2225"/>
                  <a:pt x="1040" y="2040"/>
                </a:cubicBezTo>
                <a:cubicBezTo>
                  <a:pt x="1000" y="2013"/>
                  <a:pt x="920" y="1960"/>
                  <a:pt x="920" y="1960"/>
                </a:cubicBezTo>
                <a:cubicBezTo>
                  <a:pt x="877" y="1830"/>
                  <a:pt x="858" y="1717"/>
                  <a:pt x="840" y="1580"/>
                </a:cubicBezTo>
                <a:cubicBezTo>
                  <a:pt x="835" y="1540"/>
                  <a:pt x="829" y="1500"/>
                  <a:pt x="820" y="1460"/>
                </a:cubicBezTo>
                <a:cubicBezTo>
                  <a:pt x="815" y="1439"/>
                  <a:pt x="820" y="1408"/>
                  <a:pt x="800" y="1400"/>
                </a:cubicBezTo>
                <a:cubicBezTo>
                  <a:pt x="724" y="1371"/>
                  <a:pt x="639" y="1380"/>
                  <a:pt x="560" y="1360"/>
                </a:cubicBezTo>
                <a:cubicBezTo>
                  <a:pt x="361" y="1310"/>
                  <a:pt x="454" y="1329"/>
                  <a:pt x="280" y="1300"/>
                </a:cubicBezTo>
                <a:cubicBezTo>
                  <a:pt x="147" y="1101"/>
                  <a:pt x="158" y="867"/>
                  <a:pt x="120" y="640"/>
                </a:cubicBezTo>
                <a:cubicBezTo>
                  <a:pt x="104" y="545"/>
                  <a:pt x="63" y="454"/>
                  <a:pt x="40" y="360"/>
                </a:cubicBezTo>
                <a:cubicBezTo>
                  <a:pt x="28" y="241"/>
                  <a:pt x="0" y="119"/>
                  <a:pt x="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6" name="Connettore 1 15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9552" y="1268760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PMA eterologa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8" name="Rettangolo 17"/>
          <p:cNvSpPr/>
          <p:nvPr/>
        </p:nvSpPr>
        <p:spPr>
          <a:xfrm rot="21062113">
            <a:off x="767387" y="1685909"/>
            <a:ext cx="22317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Inseminazione (AID)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uppo 26"/>
          <p:cNvGrpSpPr/>
          <p:nvPr/>
        </p:nvGrpSpPr>
        <p:grpSpPr>
          <a:xfrm>
            <a:off x="3851920" y="1052736"/>
            <a:ext cx="4752528" cy="1222395"/>
            <a:chOff x="3851920" y="1052736"/>
            <a:chExt cx="4752528" cy="1222395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851920" y="1628800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Molteplicità di campioni</a:t>
              </a:r>
            </a:p>
            <a:p>
              <a:r>
                <a:rPr lang="it-IT" b="1" dirty="0" smtClean="0">
                  <a:solidFill>
                    <a:srgbClr val="FF0000"/>
                  </a:solidFill>
                </a:rPr>
                <a:t>(anonimi) </a:t>
              </a:r>
            </a:p>
          </p:txBody>
        </p:sp>
        <p:sp>
          <p:nvSpPr>
            <p:cNvPr id="20" name="Freccia in su 19"/>
            <p:cNvSpPr/>
            <p:nvPr/>
          </p:nvSpPr>
          <p:spPr>
            <a:xfrm>
              <a:off x="6300192" y="1484784"/>
              <a:ext cx="432048" cy="64807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004048" y="1052736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Rischio di fertilizzazioni “incestuose”</a:t>
              </a:r>
              <a:endParaRPr lang="it-IT" dirty="0"/>
            </a:p>
          </p:txBody>
        </p:sp>
        <p:grpSp>
          <p:nvGrpSpPr>
            <p:cNvPr id="4" name="Gruppo 30"/>
            <p:cNvGrpSpPr/>
            <p:nvPr/>
          </p:nvGrpSpPr>
          <p:grpSpPr>
            <a:xfrm>
              <a:off x="6948264" y="1556792"/>
              <a:ext cx="648072" cy="582909"/>
              <a:chOff x="3995936" y="2126011"/>
              <a:chExt cx="1623985" cy="1519013"/>
            </a:xfrm>
          </p:grpSpPr>
          <p:pic>
            <p:nvPicPr>
              <p:cNvPr id="22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95936" y="2126011"/>
                <a:ext cx="1623985" cy="1519013"/>
              </a:xfrm>
              <a:prstGeom prst="rect">
                <a:avLst/>
              </a:prstGeom>
              <a:noFill/>
            </p:spPr>
          </p:pic>
          <p:cxnSp>
            <p:nvCxnSpPr>
              <p:cNvPr id="26" name="Connettore 7 25"/>
              <p:cNvCxnSpPr/>
              <p:nvPr/>
            </p:nvCxnSpPr>
            <p:spPr>
              <a:xfrm>
                <a:off x="4427984" y="2924944"/>
                <a:ext cx="576064" cy="72008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o 31"/>
            <p:cNvGrpSpPr/>
            <p:nvPr/>
          </p:nvGrpSpPr>
          <p:grpSpPr>
            <a:xfrm>
              <a:off x="7380312" y="1556792"/>
              <a:ext cx="648072" cy="582909"/>
              <a:chOff x="3995936" y="2126011"/>
              <a:chExt cx="1623985" cy="1519013"/>
            </a:xfrm>
          </p:grpSpPr>
          <p:pic>
            <p:nvPicPr>
              <p:cNvPr id="33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95936" y="2126011"/>
                <a:ext cx="1623985" cy="1519013"/>
              </a:xfrm>
              <a:prstGeom prst="rect">
                <a:avLst/>
              </a:prstGeom>
              <a:noFill/>
            </p:spPr>
          </p:pic>
          <p:cxnSp>
            <p:nvCxnSpPr>
              <p:cNvPr id="34" name="Connettore 7 33"/>
              <p:cNvCxnSpPr/>
              <p:nvPr/>
            </p:nvCxnSpPr>
            <p:spPr>
              <a:xfrm>
                <a:off x="4427984" y="2924944"/>
                <a:ext cx="576064" cy="72008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o 34"/>
            <p:cNvGrpSpPr/>
            <p:nvPr/>
          </p:nvGrpSpPr>
          <p:grpSpPr>
            <a:xfrm>
              <a:off x="7816933" y="1593395"/>
              <a:ext cx="648072" cy="582909"/>
              <a:chOff x="3995936" y="2126011"/>
              <a:chExt cx="1623985" cy="1519013"/>
            </a:xfrm>
          </p:grpSpPr>
          <p:pic>
            <p:nvPicPr>
              <p:cNvPr id="36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95936" y="2126011"/>
                <a:ext cx="1623985" cy="1519013"/>
              </a:xfrm>
              <a:prstGeom prst="rect">
                <a:avLst/>
              </a:prstGeom>
              <a:noFill/>
            </p:spPr>
          </p:pic>
          <p:cxnSp>
            <p:nvCxnSpPr>
              <p:cNvPr id="37" name="Connettore 7 36"/>
              <p:cNvCxnSpPr/>
              <p:nvPr/>
            </p:nvCxnSpPr>
            <p:spPr>
              <a:xfrm>
                <a:off x="4427984" y="2924944"/>
                <a:ext cx="576064" cy="72008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uppo 27"/>
          <p:cNvGrpSpPr/>
          <p:nvPr/>
        </p:nvGrpSpPr>
        <p:grpSpPr>
          <a:xfrm>
            <a:off x="755576" y="2708920"/>
            <a:ext cx="6192688" cy="1080120"/>
            <a:chOff x="755576" y="2708920"/>
            <a:chExt cx="6192688" cy="1080120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483768" y="270892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Criticità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etico-psicologiche</a:t>
              </a:r>
              <a:r>
                <a:rPr lang="it-IT" b="1" dirty="0" smtClean="0">
                  <a:solidFill>
                    <a:srgbClr val="FF0000"/>
                  </a:solidFill>
                </a:rPr>
                <a:t> del prelievo</a:t>
              </a:r>
            </a:p>
          </p:txBody>
        </p:sp>
        <p:pic>
          <p:nvPicPr>
            <p:cNvPr id="2050" name="Picture 2" descr="Tutti pazzi per Mary (1998): salssiccia e fagioli | Gli acchiappafilm.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708920"/>
              <a:ext cx="1620180" cy="1080120"/>
            </a:xfrm>
            <a:prstGeom prst="rect">
              <a:avLst/>
            </a:prstGeom>
            <a:noFill/>
          </p:spPr>
        </p:pic>
      </p:grpSp>
      <p:grpSp>
        <p:nvGrpSpPr>
          <p:cNvPr id="8" name="Gruppo 28"/>
          <p:cNvGrpSpPr/>
          <p:nvPr/>
        </p:nvGrpSpPr>
        <p:grpSpPr>
          <a:xfrm>
            <a:off x="755575" y="4437112"/>
            <a:ext cx="7200801" cy="1656184"/>
            <a:chOff x="755575" y="4437112"/>
            <a:chExt cx="7200801" cy="1656184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3563888" y="5661248"/>
              <a:ext cx="439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</a:rPr>
                <a:t>Mortificazione (inconscia) del partner</a:t>
              </a:r>
            </a:p>
          </p:txBody>
        </p:sp>
        <p:pic>
          <p:nvPicPr>
            <p:cNvPr id="2052" name="Picture 4" descr="Il tradimento è un illecito da risarcire?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5" y="4437112"/>
              <a:ext cx="2490501" cy="1656184"/>
            </a:xfrm>
            <a:prstGeom prst="rect">
              <a:avLst/>
            </a:prstGeom>
            <a:noFill/>
          </p:spPr>
        </p:pic>
        <p:sp>
          <p:nvSpPr>
            <p:cNvPr id="40" name="CasellaDiTesto 39"/>
            <p:cNvSpPr txBox="1"/>
            <p:nvPr/>
          </p:nvSpPr>
          <p:spPr>
            <a:xfrm>
              <a:off x="5004048" y="494116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Selezione procreativa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6" name="Picture 8" descr="Usa, sempre più vicino il bambino “su misura”: nuova analisi genetica  preimpia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2664296" cy="145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6" name="Connettore 1 15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9552" y="1268760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PMA eterologa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  <p:pic>
        <p:nvPicPr>
          <p:cNvPr id="3076" name="Picture 4" descr="Agar: donne in affitto anche nella Bibbia? - Settimana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892232" cy="2592288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3779912" y="11967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>
                <a:solidFill>
                  <a:srgbClr val="FF0000"/>
                </a:solidFill>
                <a:latin typeface="Arial Black" pitchFamily="34" charset="0"/>
              </a:rPr>
              <a:t>mutatis</a:t>
            </a:r>
            <a:r>
              <a:rPr lang="it-IT" sz="28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latin typeface="Arial Black" pitchFamily="34" charset="0"/>
              </a:rPr>
              <a:t>mutandis…</a:t>
            </a:r>
            <a:endParaRPr lang="it-IT" sz="2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49411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Abramo e la schiava Agar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580112" y="49411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Una realtà frequente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39752" y="5661248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ma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DALL’ESPEDIENTE AL DIRITTO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084" name="Picture 12" descr="55161965. sx318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1800200" cy="255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6" name="Connettore 1 15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9552" y="1268760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PMA eterologa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8" name="Rettangolo 17"/>
          <p:cNvSpPr/>
          <p:nvPr/>
        </p:nvSpPr>
        <p:spPr>
          <a:xfrm rot="21062113">
            <a:off x="1062595" y="1685909"/>
            <a:ext cx="16412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Ovodonazione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5576" y="26369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Rischio correlato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al prelievo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211960" y="43651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Figura parentale/amicale della donatrice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47971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Riproduzione eterologa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da social </a:t>
            </a:r>
            <a:r>
              <a:rPr lang="it-IT" b="1" dirty="0" err="1" smtClean="0">
                <a:solidFill>
                  <a:srgbClr val="FF0000"/>
                </a:solidFill>
              </a:rPr>
              <a:t>freezing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4102" name="Picture 6" descr="https://cdn-static.dagospia.com/img/patch/03-2019/mamme-lesbiche-madri-113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869160"/>
            <a:ext cx="2338103" cy="1558735"/>
          </a:xfrm>
          <a:prstGeom prst="rect">
            <a:avLst/>
          </a:prstGeom>
          <a:noFill/>
        </p:spPr>
      </p:pic>
      <p:grpSp>
        <p:nvGrpSpPr>
          <p:cNvPr id="3" name="Gruppo 30"/>
          <p:cNvGrpSpPr/>
          <p:nvPr/>
        </p:nvGrpSpPr>
        <p:grpSpPr>
          <a:xfrm>
            <a:off x="3275856" y="980728"/>
            <a:ext cx="5688632" cy="2808312"/>
            <a:chOff x="3275856" y="980728"/>
            <a:chExt cx="5688632" cy="2808312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4139952" y="1196752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Apparente maggiore “</a:t>
              </a:r>
              <a:r>
                <a:rPr lang="it-IT" b="1" dirty="0" err="1" smtClean="0">
                  <a:solidFill>
                    <a:srgbClr val="FF0000"/>
                  </a:solidFill>
                </a:rPr>
                <a:t>coniugalità</a:t>
              </a:r>
              <a:r>
                <a:rPr lang="it-IT" b="1" dirty="0" smtClean="0">
                  <a:solidFill>
                    <a:srgbClr val="FF0000"/>
                  </a:solidFill>
                </a:rPr>
                <a:t>”</a:t>
              </a:r>
            </a:p>
          </p:txBody>
        </p:sp>
        <p:sp>
          <p:nvSpPr>
            <p:cNvPr id="25" name="Freccia a destra 24"/>
            <p:cNvSpPr/>
            <p:nvPr/>
          </p:nvSpPr>
          <p:spPr>
            <a:xfrm>
              <a:off x="5796136" y="1988840"/>
              <a:ext cx="432048" cy="216024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6" name="Picture 2" descr="Risultati immagini per spermatozo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1844824"/>
              <a:ext cx="988212" cy="504055"/>
            </a:xfrm>
            <a:prstGeom prst="rect">
              <a:avLst/>
            </a:prstGeom>
            <a:noFill/>
          </p:spPr>
        </p:pic>
        <p:grpSp>
          <p:nvGrpSpPr>
            <p:cNvPr id="4" name="Gruppo 26"/>
            <p:cNvGrpSpPr/>
            <p:nvPr/>
          </p:nvGrpSpPr>
          <p:grpSpPr>
            <a:xfrm>
              <a:off x="6516216" y="1700808"/>
              <a:ext cx="2016224" cy="720080"/>
              <a:chOff x="5724128" y="4797152"/>
              <a:chExt cx="2016224" cy="720080"/>
            </a:xfrm>
          </p:grpSpPr>
          <p:pic>
            <p:nvPicPr>
              <p:cNvPr id="28" name="Picture 38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588224" y="4869160"/>
                <a:ext cx="1080120" cy="524975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Risultati immagini per ovul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4869160"/>
                <a:ext cx="845715" cy="516683"/>
              </a:xfrm>
              <a:prstGeom prst="rect">
                <a:avLst/>
              </a:prstGeom>
              <a:noFill/>
            </p:spPr>
          </p:pic>
          <p:sp>
            <p:nvSpPr>
              <p:cNvPr id="30" name="Rettangolo 29"/>
              <p:cNvSpPr/>
              <p:nvPr/>
            </p:nvSpPr>
            <p:spPr>
              <a:xfrm>
                <a:off x="5796136" y="4797152"/>
                <a:ext cx="1944216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32" name="Picture 2" descr="Risultati immagini per spermatozo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852936"/>
              <a:ext cx="988212" cy="504055"/>
            </a:xfrm>
            <a:prstGeom prst="rect">
              <a:avLst/>
            </a:prstGeom>
            <a:noFill/>
          </p:spPr>
        </p:pic>
        <p:pic>
          <p:nvPicPr>
            <p:cNvPr id="33" name="Picture 4" descr="Risultati immagini per ovul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2780928"/>
              <a:ext cx="845715" cy="516683"/>
            </a:xfrm>
            <a:prstGeom prst="rect">
              <a:avLst/>
            </a:prstGeom>
            <a:noFill/>
          </p:spPr>
        </p:pic>
        <p:sp>
          <p:nvSpPr>
            <p:cNvPr id="34" name="Rettangolo 33"/>
            <p:cNvSpPr/>
            <p:nvPr/>
          </p:nvSpPr>
          <p:spPr>
            <a:xfrm>
              <a:off x="5076056" y="2924944"/>
              <a:ext cx="1872208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72200" y="2780928"/>
              <a:ext cx="1080120" cy="524975"/>
            </a:xfrm>
            <a:prstGeom prst="rect">
              <a:avLst/>
            </a:prstGeom>
            <a:noFill/>
          </p:spPr>
        </p:pic>
        <p:sp>
          <p:nvSpPr>
            <p:cNvPr id="36" name="Freccia a destra 35"/>
            <p:cNvSpPr/>
            <p:nvPr/>
          </p:nvSpPr>
          <p:spPr>
            <a:xfrm>
              <a:off x="5796136" y="2924944"/>
              <a:ext cx="432048" cy="216024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4355976" y="2564904"/>
              <a:ext cx="3312368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3347864" y="191683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AID</a:t>
              </a:r>
              <a:endParaRPr lang="it-IT" sz="20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275856" y="285293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ED</a:t>
              </a:r>
              <a:endParaRPr lang="it-IT" sz="2000" b="1" dirty="0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3275856" y="980728"/>
              <a:ext cx="5688632" cy="28083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104" name="Picture 8" descr="Il prelievo ovocitario (pick-up): come si esegue? - Criagyn - Clinica  Ruggi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284984"/>
            <a:ext cx="1500960" cy="1152128"/>
          </a:xfrm>
          <a:prstGeom prst="rect">
            <a:avLst/>
          </a:prstGeom>
          <a:noFill/>
        </p:spPr>
      </p:pic>
      <p:pic>
        <p:nvPicPr>
          <p:cNvPr id="4106" name="Picture 10" descr="Un figlio quando potrò&quot;: il social freez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517232"/>
            <a:ext cx="1505938" cy="87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1 4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39552" y="126876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Stencil" pitchFamily="82" charset="0"/>
              </a:rPr>
              <a:t>Maternita’</a:t>
            </a:r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 surrogata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220486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it-IT" b="1" dirty="0" smtClean="0">
                <a:solidFill>
                  <a:srgbClr val="0070C0"/>
                </a:solidFill>
              </a:rPr>
              <a:t> Scissione </a:t>
            </a:r>
            <a:r>
              <a:rPr lang="it-IT" b="1" dirty="0">
                <a:solidFill>
                  <a:srgbClr val="0070C0"/>
                </a:solidFill>
              </a:rPr>
              <a:t>tra maternità genetica </a:t>
            </a:r>
            <a:endParaRPr lang="it-IT" b="1" dirty="0" smtClean="0">
              <a:solidFill>
                <a:srgbClr val="0070C0"/>
              </a:solidFill>
            </a:endParaRPr>
          </a:p>
          <a:p>
            <a:pPr lvl="0"/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   e </a:t>
            </a:r>
            <a:r>
              <a:rPr lang="it-IT" b="1" dirty="0">
                <a:solidFill>
                  <a:srgbClr val="0070C0"/>
                </a:solidFill>
              </a:rPr>
              <a:t>maternità </a:t>
            </a:r>
            <a:r>
              <a:rPr lang="it-IT" b="1" dirty="0" smtClean="0">
                <a:solidFill>
                  <a:srgbClr val="0070C0"/>
                </a:solidFill>
              </a:rPr>
              <a:t>uterina</a:t>
            </a:r>
          </a:p>
          <a:p>
            <a:pPr lvl="0">
              <a:buBlip>
                <a:blip r:embed="rId2"/>
              </a:buBlip>
            </a:pPr>
            <a:endParaRPr lang="it-IT" b="1" dirty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it-IT" b="1" dirty="0" smtClean="0">
                <a:solidFill>
                  <a:srgbClr val="0070C0"/>
                </a:solidFill>
              </a:rPr>
              <a:t> Legami </a:t>
            </a:r>
            <a:r>
              <a:rPr lang="it-IT" b="1" dirty="0">
                <a:solidFill>
                  <a:srgbClr val="0070C0"/>
                </a:solidFill>
              </a:rPr>
              <a:t>materni </a:t>
            </a:r>
            <a:r>
              <a:rPr lang="it-IT" b="1" dirty="0" smtClean="0">
                <a:solidFill>
                  <a:srgbClr val="0070C0"/>
                </a:solidFill>
              </a:rPr>
              <a:t>prenatali</a:t>
            </a:r>
          </a:p>
          <a:p>
            <a:pPr>
              <a:buBlip>
                <a:blip r:embed="rId2"/>
              </a:buBlip>
            </a:pPr>
            <a:endParaRPr lang="it-IT" b="1" dirty="0">
              <a:solidFill>
                <a:srgbClr val="0070C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it-IT" b="1" dirty="0" smtClean="0">
                <a:solidFill>
                  <a:srgbClr val="0070C0"/>
                </a:solidFill>
              </a:rPr>
              <a:t> Mercificazione della procreazione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44008" y="3140968"/>
            <a:ext cx="4176464" cy="301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Carta di Parigi (2 febbraio 2016) </a:t>
            </a:r>
            <a:endParaRPr lang="it-IT" dirty="0"/>
          </a:p>
          <a:p>
            <a:r>
              <a:rPr lang="it-IT" dirty="0" smtClean="0"/>
              <a:t>Richiesta di abolizione universale della maternità surrogata paragonata alla mercificazione del proprio corpo come la prostituzione (quella sessuale, questa riproduttiva)</a:t>
            </a:r>
          </a:p>
          <a:p>
            <a:endParaRPr lang="it-IT" b="1" dirty="0" smtClean="0"/>
          </a:p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Invito di papa Francesco (8 gennaio 2024) </a:t>
            </a:r>
          </a:p>
          <a:p>
            <a:r>
              <a:rPr lang="it-IT" dirty="0" smtClean="0"/>
              <a:t>“vietare a livello universale di questa pratica deprecabile”</a:t>
            </a:r>
          </a:p>
        </p:txBody>
      </p:sp>
      <p:pic>
        <p:nvPicPr>
          <p:cNvPr id="30722" name="Picture 2" descr="Risultati immagini per carta di parigi maternità surrog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3841031" cy="1788400"/>
          </a:xfrm>
          <a:prstGeom prst="rect">
            <a:avLst/>
          </a:prstGeom>
          <a:noFill/>
        </p:spPr>
      </p:pic>
      <p:pic>
        <p:nvPicPr>
          <p:cNvPr id="30724" name="Picture 4" descr="http://www.cheliberta.it/wp-content/uploads/2016/02/20160202_16270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1"/>
            <a:ext cx="360040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1 4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779838" y="1484313"/>
            <a:ext cx="1728787" cy="1152599"/>
            <a:chOff x="2381" y="935"/>
            <a:chExt cx="1089" cy="5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381" y="935"/>
              <a:ext cx="1088" cy="590"/>
            </a:xfrm>
            <a:prstGeom prst="upDownArrowCallout">
              <a:avLst>
                <a:gd name="adj1" fmla="val 46102"/>
                <a:gd name="adj2" fmla="val 46102"/>
                <a:gd name="adj3" fmla="val 12500"/>
                <a:gd name="adj4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81" y="1117"/>
              <a:ext cx="10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ALTERITA’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79512" y="1700213"/>
            <a:ext cx="3384376" cy="4177059"/>
            <a:chOff x="323850" y="1700213"/>
            <a:chExt cx="3097213" cy="4681537"/>
          </a:xfrm>
        </p:grpSpPr>
        <p:sp>
          <p:nvSpPr>
            <p:cNvPr id="9" name="AutoShape 12" descr="Stampati"/>
            <p:cNvSpPr>
              <a:spLocks noChangeArrowheads="1"/>
            </p:cNvSpPr>
            <p:nvPr/>
          </p:nvSpPr>
          <p:spPr bwMode="auto">
            <a:xfrm>
              <a:off x="323850" y="1700213"/>
              <a:ext cx="3097213" cy="4681537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77198" y="2285837"/>
              <a:ext cx="2195412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i="1" dirty="0">
                  <a:solidFill>
                    <a:srgbClr val="993300"/>
                  </a:solidFill>
                  <a:latin typeface="Times New Roman" pitchFamily="18" charset="0"/>
                </a:rPr>
                <a:t>Per quanto un grande dotto possa discutere e ricercare, non so se si possano mai scoprire queste due cose: quando l’uomo inizi a vivere nell’utero e se vi sia una vita anche se nascosta e ancora non manifesta </a:t>
              </a:r>
              <a:r>
                <a:rPr lang="it-IT" sz="1600" b="1" i="1" dirty="0" smtClean="0">
                  <a:solidFill>
                    <a:srgbClr val="993300"/>
                  </a:solidFill>
                  <a:latin typeface="Times New Roman" pitchFamily="18" charset="0"/>
                </a:rPr>
                <a:t>attraverso </a:t>
              </a:r>
              <a:r>
                <a:rPr lang="it-IT" sz="1600" b="1" i="1" dirty="0">
                  <a:solidFill>
                    <a:srgbClr val="993300"/>
                  </a:solidFill>
                  <a:latin typeface="Times New Roman" pitchFamily="18" charset="0"/>
                </a:rPr>
                <a:t>la motilità del vivente” </a:t>
              </a:r>
            </a:p>
            <a:p>
              <a:pPr>
                <a:spcBef>
                  <a:spcPct val="50000"/>
                </a:spcBef>
              </a:pPr>
              <a:r>
                <a:rPr lang="it-IT" sz="1600" b="1" i="1" dirty="0">
                  <a:solidFill>
                    <a:srgbClr val="993300"/>
                  </a:solidFill>
                  <a:latin typeface="Times New Roman" pitchFamily="18" charset="0"/>
                </a:rPr>
                <a:t>(</a:t>
              </a:r>
              <a:r>
                <a:rPr lang="it-IT" sz="1600" b="1" dirty="0">
                  <a:solidFill>
                    <a:srgbClr val="993300"/>
                  </a:solidFill>
                  <a:latin typeface="Times New Roman" pitchFamily="18" charset="0"/>
                </a:rPr>
                <a:t>S. Agostino, </a:t>
              </a:r>
              <a:r>
                <a:rPr lang="it-IT" sz="1600" b="1" i="1" dirty="0" err="1">
                  <a:solidFill>
                    <a:srgbClr val="993300"/>
                  </a:solidFill>
                  <a:latin typeface="Times New Roman" pitchFamily="18" charset="0"/>
                </a:rPr>
                <a:t>Enchiridion</a:t>
              </a:r>
              <a:r>
                <a:rPr lang="it-IT" sz="1600" b="1" i="1" dirty="0">
                  <a:solidFill>
                    <a:srgbClr val="993300"/>
                  </a:solidFill>
                  <a:latin typeface="Times New Roman" pitchFamily="18" charset="0"/>
                </a:rPr>
                <a:t>, </a:t>
              </a:r>
              <a:r>
                <a:rPr lang="it-IT" sz="1600" b="1" dirty="0">
                  <a:solidFill>
                    <a:srgbClr val="993300"/>
                  </a:solidFill>
                  <a:latin typeface="Times New Roman" pitchFamily="18" charset="0"/>
                </a:rPr>
                <a:t>c. 86, PL 40, 272)</a:t>
              </a:r>
              <a:endParaRPr lang="it-IT" sz="1600" b="1" i="1" dirty="0">
                <a:solidFill>
                  <a:srgbClr val="99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4213" y="9810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Percezione dell’embrione come “altro” degno di tutela e rispetto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563888" y="2708920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Rispetto della vita umana fin dal suo inizio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211638" y="3213100"/>
            <a:ext cx="936625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WordArt 21"/>
          <p:cNvSpPr>
            <a:spLocks noChangeArrowheads="1" noChangeShapeType="1" noTextEdit="1"/>
          </p:cNvSpPr>
          <p:nvPr/>
        </p:nvSpPr>
        <p:spPr bwMode="auto">
          <a:xfrm>
            <a:off x="3779838" y="3500438"/>
            <a:ext cx="4886325" cy="2516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Quando inizia </a:t>
            </a:r>
          </a:p>
          <a:p>
            <a:pPr algn="ctr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la vita umana?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ccia angolare in su 27"/>
          <p:cNvSpPr/>
          <p:nvPr/>
        </p:nvSpPr>
        <p:spPr>
          <a:xfrm>
            <a:off x="3059832" y="2564904"/>
            <a:ext cx="1080120" cy="3312368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ngolare in su 19"/>
          <p:cNvSpPr/>
          <p:nvPr/>
        </p:nvSpPr>
        <p:spPr>
          <a:xfrm rot="16200000" flipH="1">
            <a:off x="5832140" y="1520788"/>
            <a:ext cx="864096" cy="1080120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 descr="Risultati immagini per fecondazione ed emrbiogen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1930574" cy="1401223"/>
          </a:xfrm>
          <a:prstGeom prst="rect">
            <a:avLst/>
          </a:prstGeo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56176" y="980728"/>
            <a:ext cx="2663825" cy="1019175"/>
          </a:xfrm>
          <a:prstGeom prst="rect">
            <a:avLst/>
          </a:prstGeom>
          <a:solidFill>
            <a:srgbClr val="DDDDDD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FF3300"/>
                </a:solidFill>
              </a:rPr>
              <a:t>1</a:t>
            </a:r>
            <a:r>
              <a:rPr lang="it-IT" sz="1600" b="1" baseline="30000" dirty="0">
                <a:solidFill>
                  <a:srgbClr val="FF3300"/>
                </a:solidFill>
              </a:rPr>
              <a:t>a</a:t>
            </a:r>
            <a:r>
              <a:rPr lang="it-IT" sz="1600" b="1" dirty="0">
                <a:solidFill>
                  <a:srgbClr val="FF3300"/>
                </a:solidFill>
              </a:rPr>
              <a:t> tesi</a:t>
            </a:r>
          </a:p>
          <a:p>
            <a:pPr algn="ctr">
              <a:spcBef>
                <a:spcPct val="50000"/>
              </a:spcBef>
            </a:pPr>
            <a:endParaRPr lang="it-IT" sz="800" b="1" dirty="0">
              <a:solidFill>
                <a:srgbClr val="FF3300"/>
              </a:solidFill>
            </a:endParaRPr>
          </a:p>
          <a:p>
            <a:pPr algn="ctr"/>
            <a:r>
              <a:rPr lang="it-IT" sz="1600" b="1" dirty="0">
                <a:solidFill>
                  <a:srgbClr val="FF3300"/>
                </a:solidFill>
              </a:rPr>
              <a:t>La vita umana inizia </a:t>
            </a:r>
          </a:p>
          <a:p>
            <a:pPr algn="ctr"/>
            <a:r>
              <a:rPr lang="it-IT" sz="1600" b="1" dirty="0">
                <a:solidFill>
                  <a:srgbClr val="FF3300"/>
                </a:solidFill>
              </a:rPr>
              <a:t>alla fecondazione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9" name="Connettore 1 8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787716" y="3254188"/>
            <a:ext cx="29523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it-IT" b="1" dirty="0"/>
          </a:p>
          <a:p>
            <a:pPr>
              <a:buFont typeface="Symbol" pitchFamily="18" charset="2"/>
              <a:buChar char="Þ"/>
            </a:pPr>
            <a:r>
              <a:rPr lang="it-IT" b="1" dirty="0"/>
              <a:t> </a:t>
            </a:r>
            <a:r>
              <a:rPr lang="it-IT" b="1" dirty="0" smtClean="0"/>
              <a:t>Ogni cellula è </a:t>
            </a:r>
            <a:r>
              <a:rPr lang="it-IT" b="1" dirty="0" err="1" smtClean="0"/>
              <a:t>totipotente</a:t>
            </a:r>
            <a:r>
              <a:rPr lang="it-IT" b="1" dirty="0" smtClean="0"/>
              <a:t>    </a:t>
            </a:r>
          </a:p>
          <a:p>
            <a:pPr>
              <a:spcAft>
                <a:spcPts val="600"/>
              </a:spcAft>
            </a:pPr>
            <a:r>
              <a:rPr lang="it-IT" b="1" dirty="0" smtClean="0"/>
              <a:t>     (possibile gemellarità)</a:t>
            </a:r>
          </a:p>
          <a:p>
            <a:pPr>
              <a:spcAft>
                <a:spcPts val="600"/>
              </a:spcAft>
            </a:pPr>
            <a:endParaRPr lang="it-IT" b="1" dirty="0" smtClean="0"/>
          </a:p>
          <a:p>
            <a:pPr>
              <a:buFont typeface="Symbol" pitchFamily="18" charset="2"/>
              <a:buChar char="Þ"/>
            </a:pPr>
            <a:r>
              <a:rPr lang="it-IT" b="1" dirty="0"/>
              <a:t> </a:t>
            </a:r>
            <a:r>
              <a:rPr lang="it-IT" b="1" dirty="0" smtClean="0"/>
              <a:t>Potrebbe essere una  </a:t>
            </a:r>
          </a:p>
          <a:p>
            <a:r>
              <a:rPr lang="it-IT" b="1" dirty="0" smtClean="0"/>
              <a:t>     formazione </a:t>
            </a:r>
            <a:r>
              <a:rPr lang="it-IT" b="1" dirty="0" err="1" smtClean="0"/>
              <a:t>anembrionata</a:t>
            </a:r>
            <a:r>
              <a:rPr lang="it-IT" b="1" dirty="0" smtClean="0"/>
              <a:t>    </a:t>
            </a:r>
          </a:p>
          <a:p>
            <a:pPr>
              <a:spcAft>
                <a:spcPts val="600"/>
              </a:spcAft>
            </a:pPr>
            <a:r>
              <a:rPr lang="it-IT" b="1" dirty="0" smtClean="0"/>
              <a:t>     (</a:t>
            </a:r>
            <a:r>
              <a:rPr lang="it-IT" b="1" i="1" dirty="0" smtClean="0"/>
              <a:t>mola vescicolare</a:t>
            </a:r>
            <a:r>
              <a:rPr lang="it-IT" b="1" dirty="0" smtClean="0"/>
              <a:t>)</a:t>
            </a:r>
          </a:p>
          <a:p>
            <a:pPr>
              <a:spcAft>
                <a:spcPts val="600"/>
              </a:spcAft>
            </a:pPr>
            <a:endParaRPr lang="it-IT" b="1" dirty="0" smtClean="0"/>
          </a:p>
          <a:p>
            <a:pPr>
              <a:buFont typeface="Symbol" pitchFamily="18" charset="2"/>
              <a:buChar char="Þ"/>
            </a:pPr>
            <a:r>
              <a:rPr lang="it-IT" b="1" dirty="0"/>
              <a:t> </a:t>
            </a:r>
            <a:r>
              <a:rPr lang="it-IT" b="1" dirty="0" smtClean="0"/>
              <a:t>Si perde fino al 75% circa </a:t>
            </a:r>
          </a:p>
          <a:p>
            <a:pPr>
              <a:spcAft>
                <a:spcPts val="600"/>
              </a:spcAft>
            </a:pPr>
            <a:r>
              <a:rPr lang="it-IT" b="1" dirty="0" smtClean="0"/>
              <a:t>     degli ovociti fecondati</a:t>
            </a:r>
            <a:endParaRPr lang="it-IT" b="1" dirty="0"/>
          </a:p>
        </p:txBody>
      </p:sp>
      <p:pic>
        <p:nvPicPr>
          <p:cNvPr id="11" name="Picture 12" descr="embrione_clon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1031083" cy="6602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4" descr="Risultati immagini per mola vescicol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25144"/>
            <a:ext cx="1006624" cy="751267"/>
          </a:xfrm>
          <a:prstGeom prst="rect">
            <a:avLst/>
          </a:prstGeom>
          <a:noFill/>
        </p:spPr>
      </p:pic>
      <p:pic>
        <p:nvPicPr>
          <p:cNvPr id="24584" name="Picture 8" descr="uovo chiaro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877272"/>
            <a:ext cx="1635385" cy="1215933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3995936" y="5229200"/>
            <a:ext cx="737429" cy="134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995936" y="6497960"/>
            <a:ext cx="191354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67544" y="5517232"/>
            <a:ext cx="2663825" cy="10191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FF3300"/>
                </a:solidFill>
              </a:rPr>
              <a:t>2</a:t>
            </a:r>
            <a:r>
              <a:rPr lang="it-IT" sz="1600" b="1" baseline="30000" dirty="0">
                <a:solidFill>
                  <a:srgbClr val="FF3300"/>
                </a:solidFill>
              </a:rPr>
              <a:t>a</a:t>
            </a:r>
            <a:r>
              <a:rPr lang="it-IT" sz="1600" b="1" dirty="0">
                <a:solidFill>
                  <a:srgbClr val="FF3300"/>
                </a:solidFill>
              </a:rPr>
              <a:t> tesi</a:t>
            </a:r>
          </a:p>
          <a:p>
            <a:pPr algn="ctr">
              <a:spcBef>
                <a:spcPct val="50000"/>
              </a:spcBef>
            </a:pPr>
            <a:endParaRPr lang="it-IT" sz="800" b="1" dirty="0">
              <a:solidFill>
                <a:srgbClr val="FF3300"/>
              </a:solidFill>
            </a:endParaRPr>
          </a:p>
          <a:p>
            <a:pPr algn="ctr"/>
            <a:r>
              <a:rPr lang="it-IT" sz="1600" b="1" dirty="0">
                <a:solidFill>
                  <a:srgbClr val="FF3300"/>
                </a:solidFill>
              </a:rPr>
              <a:t>La vita umana inizia </a:t>
            </a:r>
          </a:p>
          <a:p>
            <a:pPr algn="ctr"/>
            <a:r>
              <a:rPr lang="it-IT" sz="1600" b="1" dirty="0">
                <a:solidFill>
                  <a:srgbClr val="FF3300"/>
                </a:solidFill>
              </a:rPr>
              <a:t>al 14° giorno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347864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quindi</a:t>
            </a:r>
            <a:endParaRPr lang="it-IT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499992" y="3429000"/>
            <a:ext cx="4320480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grpSp>
        <p:nvGrpSpPr>
          <p:cNvPr id="3" name="Gruppo 29"/>
          <p:cNvGrpSpPr/>
          <p:nvPr/>
        </p:nvGrpSpPr>
        <p:grpSpPr>
          <a:xfrm>
            <a:off x="111315" y="1124744"/>
            <a:ext cx="3529013" cy="2736304"/>
            <a:chOff x="111315" y="1124744"/>
            <a:chExt cx="3529013" cy="2736304"/>
          </a:xfrm>
        </p:grpSpPr>
        <p:sp>
          <p:nvSpPr>
            <p:cNvPr id="27" name="Callout con freccia in giù 26"/>
            <p:cNvSpPr/>
            <p:nvPr/>
          </p:nvSpPr>
          <p:spPr>
            <a:xfrm>
              <a:off x="323528" y="1124744"/>
              <a:ext cx="3096344" cy="2736304"/>
            </a:xfrm>
            <a:prstGeom prst="downArrowCallout">
              <a:avLst>
                <a:gd name="adj1" fmla="val 25692"/>
                <a:gd name="adj2" fmla="val 25000"/>
                <a:gd name="adj3" fmla="val 25000"/>
                <a:gd name="adj4" fmla="val 6497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323528" y="2204864"/>
              <a:ext cx="30963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Attenzione alla </a:t>
              </a:r>
              <a:endParaRPr lang="it-IT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1600" b="1" dirty="0" smtClean="0">
                  <a:solidFill>
                    <a:schemeClr val="bg1"/>
                  </a:solidFill>
                </a:rPr>
                <a:t>“</a:t>
              </a:r>
              <a:r>
                <a:rPr lang="it-IT" sz="1600" b="1" dirty="0">
                  <a:solidFill>
                    <a:schemeClr val="bg1"/>
                  </a:solidFill>
                </a:rPr>
                <a:t>fallacia naturalistica” 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11315" y="1181889"/>
              <a:ext cx="35290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rgbClr val="FFFF00"/>
                  </a:solidFill>
                </a:rPr>
                <a:t>Quale “evidenza scientifica” ?</a:t>
              </a:r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>
              <a:off x="1691680" y="1628800"/>
              <a:ext cx="431800" cy="504825"/>
            </a:xfrm>
            <a:prstGeom prst="downArrow">
              <a:avLst>
                <a:gd name="adj1" fmla="val 50000"/>
                <a:gd name="adj2" fmla="val 2922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23528" y="4005064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La  cosiddetta </a:t>
            </a:r>
            <a:r>
              <a:rPr lang="it-IT" sz="1600" b="1" i="1" dirty="0"/>
              <a:t>oggettività </a:t>
            </a:r>
            <a:r>
              <a:rPr lang="it-IT" sz="1600" b="1" i="1" dirty="0" smtClean="0"/>
              <a:t>scientifica</a:t>
            </a:r>
          </a:p>
          <a:p>
            <a:pPr algn="ctr">
              <a:spcBef>
                <a:spcPct val="50000"/>
              </a:spcBef>
            </a:pPr>
            <a:r>
              <a:rPr lang="it-IT" sz="1600" b="1" i="1" dirty="0" smtClean="0"/>
              <a:t> </a:t>
            </a:r>
            <a:r>
              <a:rPr lang="it-IT" sz="1600" b="1" u="sng" dirty="0"/>
              <a:t>da sola</a:t>
            </a:r>
            <a:r>
              <a:rPr lang="it-IT" sz="1600" b="1" dirty="0"/>
              <a:t> non basta: </a:t>
            </a:r>
            <a:endParaRPr lang="it-IT" sz="1600" b="1" dirty="0" smtClean="0"/>
          </a:p>
          <a:p>
            <a:pPr algn="ctr">
              <a:spcBef>
                <a:spcPct val="50000"/>
              </a:spcBef>
            </a:pPr>
            <a:r>
              <a:rPr lang="it-IT" sz="1600" b="1" dirty="0" smtClean="0"/>
              <a:t>occorre </a:t>
            </a:r>
            <a:r>
              <a:rPr lang="it-IT" sz="1600" b="1" dirty="0"/>
              <a:t>un sapere che sia in grado di decodificarla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012160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  <a:latin typeface="Cooper Black" pitchFamily="18" charset="0"/>
              </a:rPr>
              <a:t>ma</a:t>
            </a:r>
            <a:endParaRPr lang="it-IT" i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1 4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980728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IDENTITA’  /  INDIVIDUALITA’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7964" y="2062262"/>
            <a:ext cx="475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POTENZIALITA’  /  </a:t>
            </a:r>
            <a:r>
              <a:rPr lang="it-IT" b="1" dirty="0" smtClean="0">
                <a:solidFill>
                  <a:srgbClr val="FF0000"/>
                </a:solidFill>
                <a:latin typeface="Arial Black" pitchFamily="34" charset="0"/>
              </a:rPr>
              <a:t>ATTUALITA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’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314096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UNITA’  /  MOLTEPLICITA’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126876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</a:rPr>
              <a:t>      </a:t>
            </a:r>
            <a:r>
              <a:rPr lang="it-IT" b="1" i="1" dirty="0"/>
              <a:t>che cos’è	      quanti sono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1520" y="24208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</a:rPr>
              <a:t>             </a:t>
            </a:r>
            <a:r>
              <a:rPr lang="it-IT" b="1" i="1" dirty="0"/>
              <a:t>intrinseca		   estrinseca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98327" y="4151859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9552" y="3861048"/>
            <a:ext cx="37444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 smtClean="0"/>
              <a:t>premessa </a:t>
            </a:r>
            <a:r>
              <a:rPr lang="it-IT" b="1" i="1" dirty="0"/>
              <a:t>della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761927" y="3502571"/>
            <a:ext cx="0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130352" y="4007396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778052" y="3575596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39552" y="42210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distinta dalla nullità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436096" y="980728"/>
            <a:ext cx="288032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/>
              <a:t>La </a:t>
            </a:r>
            <a:r>
              <a:rPr lang="it-IT" sz="1600" b="1" i="1" dirty="0"/>
              <a:t>natura </a:t>
            </a:r>
            <a:r>
              <a:rPr lang="it-IT" sz="1600" b="1" dirty="0"/>
              <a:t>del generato è uguale alla natura del generante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436096" y="2060848"/>
            <a:ext cx="3168352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600" b="1" dirty="0"/>
              <a:t>Ogni potenzialità è insita nell</a:t>
            </a:r>
            <a:r>
              <a:rPr lang="it-IT" sz="1600" b="1" dirty="0" smtClean="0"/>
              <a:t>’ attualità </a:t>
            </a:r>
            <a:r>
              <a:rPr lang="it-IT" sz="1600" b="1" dirty="0"/>
              <a:t>di uno specifico “ente”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36096" y="3068960"/>
            <a:ext cx="3168352" cy="13542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/>
              <a:t>Ogni molteplice nasce dall’uno, non dal nulla: il niente genera niente e moltiplica </a:t>
            </a:r>
            <a:r>
              <a:rPr lang="it-IT" sz="1600" b="1" dirty="0" smtClean="0"/>
              <a:t>niente  </a:t>
            </a:r>
            <a:endParaRPr lang="it-IT" sz="1600" b="1" dirty="0"/>
          </a:p>
          <a:p>
            <a:pPr>
              <a:spcBef>
                <a:spcPct val="50000"/>
              </a:spcBef>
            </a:pPr>
            <a:r>
              <a:rPr lang="it-IT" sz="1600" b="1" dirty="0"/>
              <a:t>(0 x </a:t>
            </a:r>
            <a:r>
              <a:rPr lang="it-IT" sz="1600" b="1" i="1" dirty="0"/>
              <a:t>n</a:t>
            </a:r>
            <a:r>
              <a:rPr lang="it-IT" sz="1600" b="1" dirty="0"/>
              <a:t> = 0)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1043608" y="3501008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123728" y="4077072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2915816" y="3573016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403648" y="501317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ooper Black" pitchFamily="18" charset="0"/>
              </a:rPr>
              <a:t>LA VITA UMANA INIZIA ALLA FECONDAZIONE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3491880" y="5534561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etico-filosofica</a:t>
            </a:r>
            <a:endParaRPr lang="it-IT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scientificamente compatibile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,probabilistica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non religiosa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475656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i="1" dirty="0" smtClean="0"/>
              <a:t>affermazione</a:t>
            </a:r>
            <a:endParaRPr lang="it-IT" b="1" i="1" dirty="0"/>
          </a:p>
        </p:txBody>
      </p:sp>
      <p:sp>
        <p:nvSpPr>
          <p:cNvPr id="47" name="Parentesi graffa aperta 46"/>
          <p:cNvSpPr/>
          <p:nvPr/>
        </p:nvSpPr>
        <p:spPr>
          <a:xfrm>
            <a:off x="3347864" y="5517232"/>
            <a:ext cx="144016" cy="108012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48" name="Rettangolo 47"/>
          <p:cNvSpPr/>
          <p:nvPr/>
        </p:nvSpPr>
        <p:spPr>
          <a:xfrm>
            <a:off x="1403648" y="4869160"/>
            <a:ext cx="633670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cep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1431925" cy="1800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51449" y="1556420"/>
            <a:ext cx="1230313" cy="1171575"/>
            <a:chOff x="2426" y="754"/>
            <a:chExt cx="775" cy="738"/>
          </a:xfrm>
        </p:grpSpPr>
        <p:sp>
          <p:nvSpPr>
            <p:cNvPr id="4" name="Oval 4" descr="Stampati"/>
            <p:cNvSpPr>
              <a:spLocks noChangeArrowheads="1"/>
            </p:cNvSpPr>
            <p:nvPr/>
          </p:nvSpPr>
          <p:spPr bwMode="auto">
            <a:xfrm>
              <a:off x="2426" y="754"/>
              <a:ext cx="775" cy="738"/>
            </a:xfrm>
            <a:prstGeom prst="ellipse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70" y="804"/>
              <a:ext cx="686" cy="637"/>
              <a:chOff x="2470" y="804"/>
              <a:chExt cx="686" cy="637"/>
            </a:xfrm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2470" y="804"/>
                <a:ext cx="686" cy="637"/>
              </a:xfrm>
              <a:prstGeom prst="ellips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2911" y="1233"/>
                <a:ext cx="4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2821" y="870"/>
                <a:ext cx="45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2775" y="825"/>
                <a:ext cx="136" cy="18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4694412" y="661070"/>
            <a:ext cx="876300" cy="681038"/>
          </a:xfrm>
          <a:custGeom>
            <a:avLst/>
            <a:gdLst/>
            <a:ahLst/>
            <a:cxnLst>
              <a:cxn ang="0">
                <a:pos x="20" y="429"/>
              </a:cxn>
              <a:cxn ang="0">
                <a:pos x="179" y="307"/>
              </a:cxn>
              <a:cxn ang="0">
                <a:pos x="216" y="319"/>
              </a:cxn>
              <a:cxn ang="0">
                <a:pos x="265" y="307"/>
              </a:cxn>
              <a:cxn ang="0">
                <a:pos x="326" y="74"/>
              </a:cxn>
              <a:cxn ang="0">
                <a:pos x="375" y="49"/>
              </a:cxn>
              <a:cxn ang="0">
                <a:pos x="522" y="62"/>
              </a:cxn>
              <a:cxn ang="0">
                <a:pos x="547" y="0"/>
              </a:cxn>
            </a:cxnLst>
            <a:rect l="0" t="0" r="r" b="b"/>
            <a:pathLst>
              <a:path w="552" h="429">
                <a:moveTo>
                  <a:pt x="20" y="429"/>
                </a:moveTo>
                <a:cubicBezTo>
                  <a:pt x="50" y="259"/>
                  <a:pt x="0" y="282"/>
                  <a:pt x="179" y="307"/>
                </a:cubicBezTo>
                <a:cubicBezTo>
                  <a:pt x="192" y="309"/>
                  <a:pt x="204" y="315"/>
                  <a:pt x="216" y="319"/>
                </a:cubicBezTo>
                <a:cubicBezTo>
                  <a:pt x="232" y="315"/>
                  <a:pt x="252" y="318"/>
                  <a:pt x="265" y="307"/>
                </a:cubicBezTo>
                <a:cubicBezTo>
                  <a:pt x="319" y="262"/>
                  <a:pt x="302" y="123"/>
                  <a:pt x="326" y="74"/>
                </a:cubicBezTo>
                <a:cubicBezTo>
                  <a:pt x="334" y="58"/>
                  <a:pt x="359" y="57"/>
                  <a:pt x="375" y="49"/>
                </a:cubicBezTo>
                <a:cubicBezTo>
                  <a:pt x="443" y="63"/>
                  <a:pt x="456" y="78"/>
                  <a:pt x="522" y="62"/>
                </a:cubicBezTo>
                <a:cubicBezTo>
                  <a:pt x="552" y="18"/>
                  <a:pt x="547" y="40"/>
                  <a:pt x="547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588299" y="1556420"/>
            <a:ext cx="1230313" cy="1171575"/>
            <a:chOff x="4150" y="754"/>
            <a:chExt cx="775" cy="738"/>
          </a:xfrm>
        </p:grpSpPr>
        <p:sp>
          <p:nvSpPr>
            <p:cNvPr id="12" name="Oval 12" descr="Stampati"/>
            <p:cNvSpPr>
              <a:spLocks noChangeArrowheads="1"/>
            </p:cNvSpPr>
            <p:nvPr/>
          </p:nvSpPr>
          <p:spPr bwMode="auto">
            <a:xfrm>
              <a:off x="4150" y="754"/>
              <a:ext cx="775" cy="738"/>
            </a:xfrm>
            <a:prstGeom prst="ellipse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194" y="804"/>
              <a:ext cx="686" cy="637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443" y="1026"/>
              <a:ext cx="181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443" y="1026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987849" y="1988220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580237" y="1988220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851449" y="306772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19874" y="155642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6-8 h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9552" y="2852936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penetrazione spermatica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11362" y="3643983"/>
            <a:ext cx="7993062" cy="376237"/>
          </a:xfrm>
          <a:prstGeom prst="rect">
            <a:avLst/>
          </a:prstGeom>
          <a:solidFill>
            <a:srgbClr val="DDDDDD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FF3300"/>
                </a:solidFill>
              </a:rPr>
              <a:t>3</a:t>
            </a:r>
            <a:r>
              <a:rPr lang="it-IT" b="1" baseline="30000" dirty="0">
                <a:solidFill>
                  <a:srgbClr val="FF3300"/>
                </a:solidFill>
              </a:rPr>
              <a:t>a</a:t>
            </a:r>
            <a:r>
              <a:rPr lang="it-IT" b="1" dirty="0">
                <a:solidFill>
                  <a:srgbClr val="FF3300"/>
                </a:solidFill>
              </a:rPr>
              <a:t> tesi: La vita umana inizia al momento della penetrazione spermatica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258119" y="4316909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Se c’è distinzione non c’è unità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76056" y="4293096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Se non </a:t>
            </a:r>
            <a:r>
              <a:rPr lang="it-IT" b="1" dirty="0" smtClean="0"/>
              <a:t>c’è </a:t>
            </a:r>
            <a:r>
              <a:rPr lang="it-IT" b="1" dirty="0"/>
              <a:t>unità non c’è identità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6156176" y="4797152"/>
            <a:ext cx="719138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804248" y="486916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 dirty="0">
                <a:solidFill>
                  <a:schemeClr val="accent3">
                    <a:lumMod val="50000"/>
                  </a:schemeClr>
                </a:solidFill>
              </a:rPr>
              <a:t>infatti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716016" y="5445224"/>
            <a:ext cx="3720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Possibile espulsione </a:t>
            </a:r>
            <a:r>
              <a:rPr lang="it-IT" b="1" dirty="0" err="1">
                <a:solidFill>
                  <a:srgbClr val="FF0000"/>
                </a:solidFill>
              </a:rPr>
              <a:t>pronucleare</a:t>
            </a:r>
            <a:endParaRPr lang="it-IT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Dispermia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Mola vescicolare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403524" y="5301333"/>
            <a:ext cx="2952750" cy="120173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0000FF"/>
                </a:solidFill>
              </a:rPr>
              <a:t>Importanza pratica per: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 Congelamento </a:t>
            </a:r>
            <a:r>
              <a:rPr lang="it-IT" b="1" dirty="0" err="1">
                <a:solidFill>
                  <a:schemeClr val="tx1"/>
                </a:solidFill>
              </a:rPr>
              <a:t>ootide</a:t>
            </a:r>
            <a:endParaRPr lang="it-IT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 Interruzione ICSI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276774" y="112462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i="1" dirty="0" err="1"/>
              <a:t>ootide</a:t>
            </a:r>
            <a:endParaRPr lang="it-IT" i="1" dirty="0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516862" y="285182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singamia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80462" y="112462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i="1" dirty="0"/>
              <a:t>zigote</a:t>
            </a:r>
          </a:p>
        </p:txBody>
      </p: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34" name="Connettore 1 33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7147" y="9795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Morte =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morte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cerebrale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40622" y="979513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i="1"/>
              <a:t>ergo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07459" y="979513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Vita =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vita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cerebrale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584" y="3212976"/>
            <a:ext cx="7417320" cy="769441"/>
          </a:xfrm>
          <a:prstGeom prst="rect">
            <a:avLst/>
          </a:prstGeom>
          <a:solidFill>
            <a:srgbClr val="DDDDDD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</a:rPr>
              <a:t>4</a:t>
            </a:r>
            <a:r>
              <a:rPr lang="it-IT" b="1" baseline="30000" dirty="0">
                <a:solidFill>
                  <a:srgbClr val="FF3300"/>
                </a:solidFill>
              </a:rPr>
              <a:t>a</a:t>
            </a:r>
            <a:r>
              <a:rPr lang="it-IT" b="1" dirty="0">
                <a:solidFill>
                  <a:srgbClr val="FF3300"/>
                </a:solidFill>
              </a:rPr>
              <a:t> tesi: </a:t>
            </a:r>
          </a:p>
          <a:p>
            <a:pPr algn="ctr"/>
            <a:endParaRPr lang="it-IT" sz="800" b="1" dirty="0">
              <a:solidFill>
                <a:srgbClr val="FF3300"/>
              </a:solidFill>
            </a:endParaRPr>
          </a:p>
          <a:p>
            <a:pPr algn="ctr"/>
            <a:r>
              <a:rPr lang="it-IT" b="1" dirty="0">
                <a:solidFill>
                  <a:srgbClr val="FF3300"/>
                </a:solidFill>
              </a:rPr>
              <a:t>La vita inizia con l’inizio </a:t>
            </a:r>
            <a:r>
              <a:rPr lang="it-IT" b="1" dirty="0" smtClean="0">
                <a:solidFill>
                  <a:srgbClr val="FF3300"/>
                </a:solidFill>
              </a:rPr>
              <a:t> dell’attività </a:t>
            </a:r>
            <a:r>
              <a:rPr lang="it-IT" b="1" dirty="0">
                <a:solidFill>
                  <a:srgbClr val="FF3300"/>
                </a:solidFill>
              </a:rPr>
              <a:t>elettrica cerebrale (8</a:t>
            </a:r>
            <a:r>
              <a:rPr lang="it-IT" b="1" baseline="30000" dirty="0">
                <a:solidFill>
                  <a:srgbClr val="FF3300"/>
                </a:solidFill>
              </a:rPr>
              <a:t>a</a:t>
            </a:r>
            <a:r>
              <a:rPr lang="it-IT" b="1" dirty="0">
                <a:solidFill>
                  <a:srgbClr val="FF3300"/>
                </a:solidFill>
              </a:rPr>
              <a:t> W)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21522" y="190978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i="1">
                <a:latin typeface="Times New Roman" pitchFamily="18" charset="0"/>
              </a:rPr>
              <a:t>argomento di simmetria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584" y="4293096"/>
            <a:ext cx="46085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/>
              <a:t>La morte non è la fine di </a:t>
            </a:r>
            <a:r>
              <a:rPr lang="it-IT" b="1" i="1" dirty="0">
                <a:solidFill>
                  <a:srgbClr val="FF0000"/>
                </a:solidFill>
              </a:rPr>
              <a:t>tutto l’individuo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b="1" dirty="0"/>
              <a:t>ma </a:t>
            </a:r>
            <a:r>
              <a:rPr lang="it-IT" b="1" i="1" dirty="0">
                <a:solidFill>
                  <a:srgbClr val="FF0000"/>
                </a:solidFill>
              </a:rPr>
              <a:t>dell’individuo come un tutto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771800" y="5229200"/>
            <a:ext cx="647700" cy="719137"/>
          </a:xfrm>
          <a:prstGeom prst="downArrow">
            <a:avLst>
              <a:gd name="adj1" fmla="val 50000"/>
              <a:gd name="adj2" fmla="val 2775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84300" y="60864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/>
              <a:t>Inizia con la fecondazione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80112" y="4437112"/>
            <a:ext cx="2672482" cy="1803475"/>
            <a:chOff x="3243" y="1888"/>
            <a:chExt cx="2273" cy="1907"/>
          </a:xfrm>
        </p:grpSpPr>
        <p:pic>
          <p:nvPicPr>
            <p:cNvPr id="13" name="Picture 13" descr="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3249"/>
              <a:ext cx="648" cy="54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4" name="Picture 14" descr="Età donna (Baldung Grien 1535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1888"/>
              <a:ext cx="1411" cy="19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8" name="Connettore 1 17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s://www.corrispondenzaromana.it/wp-content/uploads/2018/06/morte-cerebr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628800"/>
            <a:ext cx="2602682" cy="1221011"/>
          </a:xfrm>
          <a:prstGeom prst="rect">
            <a:avLst/>
          </a:prstGeom>
          <a:noFill/>
        </p:spPr>
      </p:pic>
      <p:grpSp>
        <p:nvGrpSpPr>
          <p:cNvPr id="12" name="Gruppo 21"/>
          <p:cNvGrpSpPr/>
          <p:nvPr/>
        </p:nvGrpSpPr>
        <p:grpSpPr>
          <a:xfrm>
            <a:off x="6228184" y="1412776"/>
            <a:ext cx="2343622" cy="1534890"/>
            <a:chOff x="6228184" y="1412776"/>
            <a:chExt cx="2343622" cy="1534890"/>
          </a:xfrm>
        </p:grpSpPr>
        <p:pic>
          <p:nvPicPr>
            <p:cNvPr id="26628" name="Picture 4" descr="Risultati immagini per fetal cerebral wav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1484784"/>
              <a:ext cx="2343622" cy="1462882"/>
            </a:xfrm>
            <a:prstGeom prst="rect">
              <a:avLst/>
            </a:prstGeom>
            <a:noFill/>
          </p:spPr>
        </p:pic>
        <p:sp>
          <p:nvSpPr>
            <p:cNvPr id="21" name="Rettangolo 20"/>
            <p:cNvSpPr/>
            <p:nvPr/>
          </p:nvSpPr>
          <p:spPr>
            <a:xfrm>
              <a:off x="7956376" y="1412776"/>
              <a:ext cx="576064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228184" y="1484784"/>
              <a:ext cx="1728192" cy="144016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IV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1 4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28"/>
          <p:cNvGrpSpPr/>
          <p:nvPr/>
        </p:nvGrpSpPr>
        <p:grpSpPr>
          <a:xfrm>
            <a:off x="2771800" y="4941168"/>
            <a:ext cx="4968552" cy="2520280"/>
            <a:chOff x="2771800" y="4941168"/>
            <a:chExt cx="4968552" cy="2520280"/>
          </a:xfrm>
        </p:grpSpPr>
        <p:pic>
          <p:nvPicPr>
            <p:cNvPr id="29704" name="Picture 8" descr="Risultati immagini per provetta d'amo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1800" y="4941168"/>
              <a:ext cx="4320480" cy="2431313"/>
            </a:xfrm>
            <a:prstGeom prst="rect">
              <a:avLst/>
            </a:prstGeom>
            <a:noFill/>
          </p:spPr>
        </p:pic>
        <p:sp>
          <p:nvSpPr>
            <p:cNvPr id="13" name="Rettangolo 12"/>
            <p:cNvSpPr/>
            <p:nvPr/>
          </p:nvSpPr>
          <p:spPr>
            <a:xfrm>
              <a:off x="2771800" y="6525344"/>
              <a:ext cx="4968552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9512" y="1124744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Assenza di relazionalità 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sessuale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96136" y="1916832"/>
            <a:ext cx="108012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it-IT" sz="1600" b="1" i="1" dirty="0"/>
              <a:t>obiezioni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95536" y="3212976"/>
            <a:ext cx="4032448" cy="1477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it-IT" sz="1600" b="1" dirty="0"/>
              <a:t> globalità di espressione </a:t>
            </a:r>
            <a:r>
              <a:rPr lang="it-IT" sz="1600" b="1" dirty="0" smtClean="0"/>
              <a:t>sessuale.</a:t>
            </a:r>
            <a:endParaRPr lang="it-IT" sz="1600" b="1" dirty="0"/>
          </a:p>
          <a:p>
            <a:pPr>
              <a:buFontTx/>
              <a:buChar char="-"/>
            </a:pPr>
            <a:r>
              <a:rPr lang="it-IT" sz="1600" b="1" dirty="0"/>
              <a:t> donazione di atteggiamento </a:t>
            </a:r>
            <a:endParaRPr lang="it-IT" sz="1600" b="1" dirty="0" smtClean="0"/>
          </a:p>
          <a:p>
            <a:pPr>
              <a:spcAft>
                <a:spcPts val="600"/>
              </a:spcAft>
            </a:pPr>
            <a:r>
              <a:rPr lang="it-IT" sz="1600" b="1" dirty="0"/>
              <a:t> </a:t>
            </a:r>
            <a:r>
              <a:rPr lang="it-IT" sz="1600" b="1" dirty="0" smtClean="0"/>
              <a:t> non </a:t>
            </a:r>
            <a:r>
              <a:rPr lang="it-IT" sz="1600" b="1" dirty="0"/>
              <a:t>solo nella </a:t>
            </a:r>
            <a:r>
              <a:rPr lang="it-IT" sz="1600" b="1" dirty="0" smtClean="0"/>
              <a:t> sua manifestazione;</a:t>
            </a:r>
            <a:endParaRPr lang="it-IT" sz="1600" b="1" dirty="0"/>
          </a:p>
          <a:p>
            <a:pPr>
              <a:buFontTx/>
              <a:buChar char="-"/>
            </a:pPr>
            <a:r>
              <a:rPr lang="it-IT" sz="1600" b="1" dirty="0" smtClean="0"/>
              <a:t> paradossale </a:t>
            </a:r>
            <a:r>
              <a:rPr lang="it-IT" sz="1600" b="1" dirty="0"/>
              <a:t>riconnessione di </a:t>
            </a:r>
            <a:r>
              <a:rPr lang="it-IT" sz="1600" b="1" dirty="0" smtClean="0"/>
              <a:t> un’unione  </a:t>
            </a:r>
          </a:p>
          <a:p>
            <a:r>
              <a:rPr lang="it-IT" sz="1600" b="1" dirty="0"/>
              <a:t> </a:t>
            </a:r>
            <a:r>
              <a:rPr lang="it-IT" sz="1600" b="1" dirty="0" smtClean="0"/>
              <a:t> un’unione non riproduttiva.</a:t>
            </a:r>
            <a:endParaRPr lang="it-IT" sz="1600" b="1" dirty="0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475656" y="1916832"/>
            <a:ext cx="360362" cy="1224136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uppo 20"/>
          <p:cNvGrpSpPr/>
          <p:nvPr/>
        </p:nvGrpSpPr>
        <p:grpSpPr>
          <a:xfrm>
            <a:off x="2987824" y="1052736"/>
            <a:ext cx="2808312" cy="914618"/>
            <a:chOff x="2987824" y="1052736"/>
            <a:chExt cx="2808312" cy="914618"/>
          </a:xfrm>
        </p:grpSpPr>
        <p:sp>
          <p:nvSpPr>
            <p:cNvPr id="24" name="Callout con frecce a sinistra/destra 23"/>
            <p:cNvSpPr/>
            <p:nvPr/>
          </p:nvSpPr>
          <p:spPr>
            <a:xfrm>
              <a:off x="2987824" y="1052736"/>
              <a:ext cx="2808312" cy="504056"/>
            </a:xfrm>
            <a:prstGeom prst="leftRightArrowCallou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563888" y="1124744"/>
              <a:ext cx="17287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AFFETTIVITA’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707904" y="1628800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i="1" dirty="0" smtClean="0"/>
                <a:t>(</a:t>
              </a:r>
              <a:r>
                <a:rPr lang="it-IT" sz="1600" i="1" dirty="0" err="1" smtClean="0"/>
                <a:t>Donum</a:t>
              </a:r>
              <a:r>
                <a:rPr lang="it-IT" sz="1600" i="1" dirty="0" smtClean="0"/>
                <a:t> Vitae)</a:t>
              </a:r>
              <a:endParaRPr lang="it-IT" sz="1600" i="1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012160" y="10527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Riduzionismo tecnologico dell’affettività coniugale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644008" y="2564904"/>
            <a:ext cx="42484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</a:pPr>
            <a:r>
              <a:rPr lang="it-IT" sz="1600" b="1" dirty="0" smtClean="0"/>
              <a:t>-  anche nella PMA la </a:t>
            </a:r>
            <a:r>
              <a:rPr lang="it-IT" sz="1600" b="1" i="1" dirty="0" smtClean="0"/>
              <a:t>generazione </a:t>
            </a:r>
            <a:r>
              <a:rPr lang="it-IT" sz="1600" b="1" dirty="0" smtClean="0"/>
              <a:t>nasce dalla </a:t>
            </a:r>
            <a:r>
              <a:rPr lang="it-IT" sz="1600" b="1" i="1" dirty="0" smtClean="0"/>
              <a:t>relazione;</a:t>
            </a:r>
            <a:endParaRPr lang="it-IT" sz="1600" b="1" dirty="0" smtClean="0"/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it-IT" sz="1600" b="1" dirty="0" smtClean="0"/>
              <a:t>la tecnologia interviene  in una </a:t>
            </a:r>
            <a:r>
              <a:rPr lang="it-IT" sz="1600" b="1" dirty="0" err="1" smtClean="0"/>
              <a:t>proceduralità</a:t>
            </a:r>
            <a:r>
              <a:rPr lang="it-IT" sz="1600" b="1" dirty="0" smtClean="0"/>
              <a:t> non partecipata, biologicamente , dai coniugi;</a:t>
            </a:r>
          </a:p>
          <a:p>
            <a:pPr marL="179388" indent="-179388">
              <a:buFontTx/>
              <a:buChar char="-"/>
            </a:pPr>
            <a:r>
              <a:rPr lang="it-IT" sz="1600" b="1" dirty="0" smtClean="0"/>
              <a:t>Il processo tecnologico controlla l’origine della vita non diversamente da come può controllare la sua fine.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7020272" y="1772816"/>
            <a:ext cx="360362" cy="792088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907704" y="2204864"/>
            <a:ext cx="108012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b="1" i="1" dirty="0"/>
              <a:t>obiezioni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Ago prelievo ovociti ed aspirazione follicol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1152128" cy="875618"/>
          </a:xfrm>
          <a:prstGeom prst="rect">
            <a:avLst/>
          </a:prstGeom>
          <a:noFill/>
        </p:spPr>
      </p:pic>
      <p:grpSp>
        <p:nvGrpSpPr>
          <p:cNvPr id="2" name="Gruppo 62"/>
          <p:cNvGrpSpPr/>
          <p:nvPr/>
        </p:nvGrpSpPr>
        <p:grpSpPr>
          <a:xfrm>
            <a:off x="0" y="4077072"/>
            <a:ext cx="2088232" cy="1224136"/>
            <a:chOff x="323528" y="4149080"/>
            <a:chExt cx="1968724" cy="1080120"/>
          </a:xfrm>
        </p:grpSpPr>
        <p:pic>
          <p:nvPicPr>
            <p:cNvPr id="1030" name="Picture 6" descr="IVF Process: Embryo Transfer - What to Expect | Huggies Ind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149080"/>
              <a:ext cx="1968724" cy="1049288"/>
            </a:xfrm>
            <a:prstGeom prst="rect">
              <a:avLst/>
            </a:prstGeom>
            <a:noFill/>
          </p:spPr>
        </p:pic>
        <p:sp>
          <p:nvSpPr>
            <p:cNvPr id="62" name="Rettangolo 61"/>
            <p:cNvSpPr/>
            <p:nvPr/>
          </p:nvSpPr>
          <p:spPr>
            <a:xfrm>
              <a:off x="899592" y="5013176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092280" y="5157192"/>
            <a:ext cx="158417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 smtClean="0">
                <a:cs typeface="Times New Roman" pitchFamily="18" charset="0"/>
              </a:rPr>
              <a:t>Diagnosi</a:t>
            </a:r>
            <a:r>
              <a:rPr lang="it-IT" b="1" dirty="0"/>
              <a:t> </a:t>
            </a:r>
            <a:endParaRPr lang="it-IT" b="1" dirty="0" smtClean="0"/>
          </a:p>
          <a:p>
            <a:pPr algn="ctr"/>
            <a:r>
              <a:rPr lang="it-IT" b="1" dirty="0" err="1" smtClean="0">
                <a:cs typeface="Times New Roman" pitchFamily="18" charset="0"/>
              </a:rPr>
              <a:t>preimpianto</a:t>
            </a:r>
            <a:endParaRPr lang="it-IT" b="1" dirty="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384550" y="1525141"/>
            <a:ext cx="190753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="1" dirty="0">
              <a:cs typeface="Times New Roman" pitchFamily="18" charset="0"/>
            </a:endParaRPr>
          </a:p>
          <a:p>
            <a:pPr eaLnBrk="0" hangingPunct="0"/>
            <a:r>
              <a:rPr lang="it-IT" b="1" dirty="0">
                <a:cs typeface="Times New Roman" pitchFamily="18" charset="0"/>
              </a:rPr>
              <a:t>Prelievo </a:t>
            </a:r>
            <a:endParaRPr lang="it-IT" b="1" dirty="0"/>
          </a:p>
          <a:p>
            <a:pPr eaLnBrk="0" hangingPunct="0"/>
            <a:r>
              <a:rPr lang="it-IT" b="1" dirty="0">
                <a:cs typeface="Times New Roman" pitchFamily="18" charset="0"/>
              </a:rPr>
              <a:t>liquido seminale</a:t>
            </a:r>
            <a:endParaRPr lang="it-IT" b="1" dirty="0"/>
          </a:p>
        </p:txBody>
      </p:sp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835025" cy="781050"/>
          </a:xfrm>
          <a:prstGeom prst="rect">
            <a:avLst/>
          </a:prstGeom>
          <a:noFill/>
        </p:spPr>
      </p:pic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1043608" y="1196752"/>
            <a:ext cx="2011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Induzione della</a:t>
            </a:r>
            <a:endParaRPr lang="it-IT" b="1" dirty="0"/>
          </a:p>
          <a:p>
            <a:pPr algn="ctr" eaLnBrk="0" hangingPunct="0"/>
            <a:r>
              <a:rPr lang="it-IT" b="1" dirty="0">
                <a:cs typeface="Times New Roman" pitchFamily="18" charset="0"/>
              </a:rPr>
              <a:t>crescita follicolare multipla</a:t>
            </a:r>
            <a:endParaRPr lang="it-IT" b="1" dirty="0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627784" y="2780928"/>
            <a:ext cx="11112" cy="1789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7092280" y="2708920"/>
            <a:ext cx="158417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="1" dirty="0">
              <a:cs typeface="Times New Roman" pitchFamily="18" charset="0"/>
            </a:endParaRPr>
          </a:p>
          <a:p>
            <a:pPr eaLnBrk="0" hangingPunct="0"/>
            <a:r>
              <a:rPr lang="it-IT" b="1" dirty="0">
                <a:cs typeface="Times New Roman" pitchFamily="18" charset="0"/>
              </a:rPr>
              <a:t>Fecondazione </a:t>
            </a:r>
            <a:endParaRPr lang="it-IT" b="1" dirty="0" smtClean="0">
              <a:cs typeface="Times New Roman" pitchFamily="18" charset="0"/>
            </a:endParaRPr>
          </a:p>
          <a:p>
            <a:pPr eaLnBrk="0" hangingPunct="0"/>
            <a:r>
              <a:rPr lang="it-IT" b="1" dirty="0" smtClean="0">
                <a:cs typeface="Times New Roman" pitchFamily="18" charset="0"/>
              </a:rPr>
              <a:t>in </a:t>
            </a:r>
            <a:r>
              <a:rPr lang="it-IT" b="1" dirty="0">
                <a:cs typeface="Times New Roman" pitchFamily="18" charset="0"/>
              </a:rPr>
              <a:t>vitro </a:t>
            </a:r>
            <a:endParaRPr lang="it-IT" b="1" dirty="0"/>
          </a:p>
        </p:txBody>
      </p:sp>
      <p:pic>
        <p:nvPicPr>
          <p:cNvPr id="3996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4005064"/>
            <a:ext cx="1128713" cy="1152525"/>
          </a:xfrm>
          <a:prstGeom prst="rect">
            <a:avLst/>
          </a:prstGeom>
          <a:noFill/>
        </p:spPr>
      </p:pic>
      <p:pic>
        <p:nvPicPr>
          <p:cNvPr id="39968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774700" cy="914400"/>
          </a:xfrm>
          <a:prstGeom prst="rect">
            <a:avLst/>
          </a:prstGeom>
          <a:noFill/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707904" y="4581128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b="1" dirty="0" smtClean="0">
                <a:solidFill>
                  <a:srgbClr val="00B0F0"/>
                </a:solidFill>
                <a:cs typeface="Times New Roman" pitchFamily="18" charset="0"/>
              </a:rPr>
              <a:t>FO,</a:t>
            </a:r>
            <a:r>
              <a:rPr lang="it-IT" b="1" i="1" dirty="0" err="1" smtClean="0">
                <a:solidFill>
                  <a:srgbClr val="00B0F0"/>
                </a:solidFill>
                <a:cs typeface="Times New Roman" pitchFamily="18" charset="0"/>
              </a:rPr>
              <a:t>Frozen</a:t>
            </a:r>
            <a:r>
              <a:rPr lang="it-IT" b="1" i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cs typeface="Times New Roman" pitchFamily="18" charset="0"/>
              </a:rPr>
              <a:t>Oocyte</a:t>
            </a:r>
            <a:endParaRPr lang="it-IT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539552" y="3429000"/>
            <a:ext cx="151638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Trasferimento in utero</a:t>
            </a:r>
            <a:endParaRPr lang="it-IT" b="1" dirty="0"/>
          </a:p>
        </p:txBody>
      </p:sp>
      <p:pic>
        <p:nvPicPr>
          <p:cNvPr id="39970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6021288"/>
            <a:ext cx="455612" cy="612775"/>
          </a:xfrm>
          <a:prstGeom prst="rect">
            <a:avLst/>
          </a:prstGeom>
          <a:noFill/>
        </p:spPr>
      </p:pic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804248" y="6309320"/>
            <a:ext cx="1736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Eliminazione</a:t>
            </a:r>
            <a:endParaRPr lang="it-IT" b="1" dirty="0"/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131763" y="-62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263525" y="957263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400" b="1"/>
              <a:t/>
            </a:r>
            <a:br>
              <a:rPr lang="it-IT" sz="1400" b="1"/>
            </a:br>
            <a:endParaRPr lang="it-IT" b="1"/>
          </a:p>
          <a:p>
            <a:pPr eaLnBrk="0" hangingPunct="0"/>
            <a:endParaRPr lang="it-IT" b="1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263525" y="18113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b="1"/>
          </a:p>
          <a:p>
            <a:pPr eaLnBrk="0" hangingPunct="0"/>
            <a:endParaRPr lang="it-IT" b="1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263525" y="2452688"/>
            <a:ext cx="1263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sz="1400" b="1"/>
          </a:p>
          <a:p>
            <a:pPr eaLnBrk="0" hangingPunct="0"/>
            <a:r>
              <a:rPr lang="it-IT" b="1"/>
              <a:t>                 </a:t>
            </a:r>
          </a:p>
          <a:p>
            <a:pPr eaLnBrk="0" hangingPunct="0"/>
            <a:endParaRPr lang="it-IT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TECNICHE </a:t>
              </a:r>
              <a:r>
                <a:rPr lang="it-IT" sz="1600" dirty="0" err="1" smtClean="0">
                  <a:solidFill>
                    <a:srgbClr val="FF0000"/>
                  </a:solidFill>
                  <a:latin typeface="Arial Black" pitchFamily="34" charset="0"/>
                </a:rPr>
                <a:t>DI</a:t>
              </a: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 PMA (II livello)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39" name="Connettore 1 38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5364088" y="1196752"/>
            <a:ext cx="34563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FIVET</a:t>
            </a:r>
          </a:p>
          <a:p>
            <a:r>
              <a:rPr lang="it-IT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it-IT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econdazione </a:t>
            </a:r>
            <a:r>
              <a:rPr lang="it-IT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it-IT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it-IT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it-IT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itro</a:t>
            </a:r>
          </a:p>
          <a:p>
            <a:r>
              <a:rPr lang="it-IT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it-IT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</a:t>
            </a:r>
            <a:r>
              <a:rPr lang="it-IT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it-IT" sz="2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mbryo</a:t>
            </a:r>
            <a:r>
              <a:rPr lang="it-IT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it-IT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ransfer</a:t>
            </a:r>
            <a:endParaRPr lang="it-IT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467544" y="1340768"/>
            <a:ext cx="549275" cy="1463675"/>
          </a:xfrm>
          <a:prstGeom prst="curvedRightArrow">
            <a:avLst>
              <a:gd name="adj1" fmla="val 53295"/>
              <a:gd name="adj2" fmla="val 10659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it-IT"/>
          </a:p>
        </p:txBody>
      </p:sp>
      <p:sp>
        <p:nvSpPr>
          <p:cNvPr id="42" name="Freccia in giù 41"/>
          <p:cNvSpPr/>
          <p:nvPr/>
        </p:nvSpPr>
        <p:spPr>
          <a:xfrm>
            <a:off x="8028384" y="3429000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3923928" y="28529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Prelievo </a:t>
            </a:r>
          </a:p>
          <a:p>
            <a:r>
              <a:rPr lang="it-IT" b="1" dirty="0" smtClean="0"/>
              <a:t>di più ovociti</a:t>
            </a:r>
            <a:endParaRPr lang="it-IT" b="1" dirty="0"/>
          </a:p>
        </p:txBody>
      </p:sp>
      <p:sp>
        <p:nvSpPr>
          <p:cNvPr id="50" name="Freccia a destra 49"/>
          <p:cNvSpPr/>
          <p:nvPr/>
        </p:nvSpPr>
        <p:spPr>
          <a:xfrm>
            <a:off x="5436096" y="321297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51"/>
          <p:cNvGrpSpPr/>
          <p:nvPr/>
        </p:nvGrpSpPr>
        <p:grpSpPr>
          <a:xfrm>
            <a:off x="6012160" y="2924944"/>
            <a:ext cx="1224136" cy="864096"/>
            <a:chOff x="6660232" y="2852936"/>
            <a:chExt cx="1224136" cy="864096"/>
          </a:xfrm>
        </p:grpSpPr>
        <p:pic>
          <p:nvPicPr>
            <p:cNvPr id="1026" name="Picture 2" descr="C:\Users\user\Downloads\capsula-di-petri-isolata-su-sfondo-bianco-vuoto-illustrazione-3d-2m9p6t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2852936"/>
              <a:ext cx="973088" cy="797261"/>
            </a:xfrm>
            <a:prstGeom prst="rect">
              <a:avLst/>
            </a:prstGeom>
            <a:noFill/>
          </p:spPr>
        </p:pic>
        <p:sp>
          <p:nvSpPr>
            <p:cNvPr id="51" name="Rettangolo 50"/>
            <p:cNvSpPr/>
            <p:nvPr/>
          </p:nvSpPr>
          <p:spPr>
            <a:xfrm>
              <a:off x="6660232" y="3501008"/>
              <a:ext cx="122413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3" name="Freccia in giù 52"/>
          <p:cNvSpPr/>
          <p:nvPr/>
        </p:nvSpPr>
        <p:spPr>
          <a:xfrm>
            <a:off x="4355976" y="3573016"/>
            <a:ext cx="288032" cy="93610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reccia angolare in su 53"/>
          <p:cNvSpPr/>
          <p:nvPr/>
        </p:nvSpPr>
        <p:spPr>
          <a:xfrm>
            <a:off x="5868144" y="3501008"/>
            <a:ext cx="648072" cy="1368152"/>
          </a:xfrm>
          <a:prstGeom prst="bentUpArrow">
            <a:avLst>
              <a:gd name="adj1" fmla="val 21825"/>
              <a:gd name="adj2" fmla="val 1729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angolare in su 55"/>
          <p:cNvSpPr/>
          <p:nvPr/>
        </p:nvSpPr>
        <p:spPr>
          <a:xfrm flipH="1">
            <a:off x="3419872" y="5013176"/>
            <a:ext cx="3528392" cy="360040"/>
          </a:xfrm>
          <a:prstGeom prst="ben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ccia angolare in su 58"/>
          <p:cNvSpPr/>
          <p:nvPr/>
        </p:nvSpPr>
        <p:spPr>
          <a:xfrm flipH="1">
            <a:off x="899592" y="5085184"/>
            <a:ext cx="6048672" cy="576064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1691680" y="450912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FER,  </a:t>
            </a:r>
          </a:p>
          <a:p>
            <a:r>
              <a:rPr lang="it-IT" b="1" i="1" dirty="0" err="1" smtClean="0">
                <a:solidFill>
                  <a:srgbClr val="00B050"/>
                </a:solidFill>
              </a:rPr>
              <a:t>Frozen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Embryo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b="1" i="1" dirty="0" err="1" smtClean="0">
                <a:solidFill>
                  <a:srgbClr val="00B050"/>
                </a:solidFill>
              </a:rPr>
              <a:t>Replacement</a:t>
            </a:r>
            <a:endParaRPr lang="it-IT" b="1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La stimolazione ovaric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2060848"/>
            <a:ext cx="1385829" cy="1134840"/>
          </a:xfrm>
          <a:prstGeom prst="rect">
            <a:avLst/>
          </a:prstGeom>
          <a:noFill/>
        </p:spPr>
      </p:pic>
      <p:sp>
        <p:nvSpPr>
          <p:cNvPr id="64" name="CasellaDiTesto 63"/>
          <p:cNvSpPr txBox="1"/>
          <p:nvPr/>
        </p:nvSpPr>
        <p:spPr>
          <a:xfrm>
            <a:off x="2699792" y="56612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ET, </a:t>
            </a:r>
            <a:r>
              <a:rPr lang="it-IT" b="1" i="1" dirty="0" err="1" smtClean="0">
                <a:solidFill>
                  <a:srgbClr val="FF0000"/>
                </a:solidFill>
              </a:rPr>
              <a:t>Embryo</a:t>
            </a:r>
            <a:r>
              <a:rPr lang="it-IT" b="1" i="1" dirty="0" smtClean="0">
                <a:solidFill>
                  <a:srgbClr val="FF0000"/>
                </a:solidFill>
              </a:rPr>
              <a:t> transfer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123728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Crioconservazione</a:t>
            </a:r>
            <a:endParaRPr lang="it-IT" b="1" dirty="0"/>
          </a:p>
        </p:txBody>
      </p:sp>
      <p:sp>
        <p:nvSpPr>
          <p:cNvPr id="66" name="Freccia a sinistra 65"/>
          <p:cNvSpPr/>
          <p:nvPr/>
        </p:nvSpPr>
        <p:spPr>
          <a:xfrm>
            <a:off x="1835696" y="4293096"/>
            <a:ext cx="936104" cy="21602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in giù 66"/>
          <p:cNvSpPr/>
          <p:nvPr/>
        </p:nvSpPr>
        <p:spPr>
          <a:xfrm>
            <a:off x="7740352" y="580526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Borsa dei soldi su quale simbolo del dollaro. banconote in dollari. denaro  contante, un mucchio di monete. borsa dei soldi, un mucchio di soldi,  pacchi di dollari | Vettor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085184"/>
            <a:ext cx="1642170" cy="1093906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(V)</a:t>
              </a: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1 4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llout con frecce a sinistra/destra 6"/>
          <p:cNvSpPr/>
          <p:nvPr/>
        </p:nvSpPr>
        <p:spPr>
          <a:xfrm>
            <a:off x="2555776" y="1196752"/>
            <a:ext cx="4392488" cy="648072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2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63888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DIGNITA’ (della persona)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isegno di un gamete maschile (spermatozoo) e di un gamete femminile  (ovocita).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1378144" cy="720080"/>
          </a:xfrm>
          <a:prstGeom prst="rect">
            <a:avLst/>
          </a:prstGeom>
          <a:noFill/>
        </p:spPr>
      </p:pic>
      <p:pic>
        <p:nvPicPr>
          <p:cNvPr id="49158" name="Picture 6" descr="6.900 Feto Illustrazioni stock, grafiche vettoriali royalty-free e clip art  - iStock | Gravidanza, Neonato, Embr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24744"/>
            <a:ext cx="792088" cy="792088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971600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Gameti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04248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Embrione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501008"/>
            <a:ext cx="2376264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Stesse valutazioni </a:t>
            </a:r>
          </a:p>
          <a:p>
            <a:r>
              <a:rPr lang="it-IT" b="1" dirty="0" smtClean="0"/>
              <a:t>formulate per la</a:t>
            </a:r>
          </a:p>
          <a:p>
            <a:r>
              <a:rPr lang="it-IT" b="1" dirty="0" smtClean="0"/>
              <a:t>PMA eterologa</a:t>
            </a:r>
          </a:p>
          <a:p>
            <a:endParaRPr lang="it-IT" b="1" dirty="0" smtClean="0"/>
          </a:p>
          <a:p>
            <a:r>
              <a:rPr lang="it-IT" b="1" dirty="0" smtClean="0"/>
              <a:t>Commercializzazione</a:t>
            </a:r>
          </a:p>
          <a:p>
            <a:r>
              <a:rPr lang="it-IT" b="1" dirty="0" smtClean="0"/>
              <a:t>della propria identità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619672" y="2492896"/>
            <a:ext cx="360040" cy="79208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156176" y="3429000"/>
            <a:ext cx="2592288" cy="1708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b="1" dirty="0" smtClean="0"/>
              <a:t>Libertà esistenziale</a:t>
            </a:r>
          </a:p>
          <a:p>
            <a:pPr algn="r">
              <a:spcAft>
                <a:spcPts val="600"/>
              </a:spcAft>
            </a:pPr>
            <a:r>
              <a:rPr lang="it-IT" b="1" dirty="0" smtClean="0"/>
              <a:t>Proprietà genitoriale?</a:t>
            </a:r>
          </a:p>
          <a:p>
            <a:pPr algn="r">
              <a:spcAft>
                <a:spcPts val="600"/>
              </a:spcAft>
            </a:pPr>
            <a:r>
              <a:rPr lang="it-IT" b="1" dirty="0" err="1" smtClean="0"/>
              <a:t>Oggettificazione</a:t>
            </a:r>
            <a:endParaRPr lang="it-IT" b="1" dirty="0" smtClean="0"/>
          </a:p>
          <a:p>
            <a:pPr algn="r"/>
            <a:r>
              <a:rPr lang="it-IT" b="1" dirty="0" smtClean="0"/>
              <a:t>Commercializzazione</a:t>
            </a:r>
          </a:p>
          <a:p>
            <a:pPr algn="r"/>
            <a:r>
              <a:rPr lang="it-IT" b="1" dirty="0" smtClean="0"/>
              <a:t>della vita umana</a:t>
            </a:r>
            <a:endParaRPr lang="it-IT" b="1" dirty="0"/>
          </a:p>
        </p:txBody>
      </p:sp>
      <p:sp>
        <p:nvSpPr>
          <p:cNvPr id="17" name="Freccia in giù 16"/>
          <p:cNvSpPr/>
          <p:nvPr/>
        </p:nvSpPr>
        <p:spPr>
          <a:xfrm>
            <a:off x="7452320" y="2420888"/>
            <a:ext cx="360040" cy="79208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4355976" y="2060848"/>
            <a:ext cx="576064" cy="20882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07904" y="4365104"/>
            <a:ext cx="18002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rischio di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Mercificazione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Ago prelievo ovociti ed aspirazione follicol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1152128" cy="875618"/>
          </a:xfrm>
          <a:prstGeom prst="rect">
            <a:avLst/>
          </a:prstGeom>
          <a:noFill/>
        </p:spPr>
      </p:pic>
      <p:grpSp>
        <p:nvGrpSpPr>
          <p:cNvPr id="2" name="Gruppo 62"/>
          <p:cNvGrpSpPr/>
          <p:nvPr/>
        </p:nvGrpSpPr>
        <p:grpSpPr>
          <a:xfrm>
            <a:off x="0" y="4077072"/>
            <a:ext cx="2088232" cy="1224136"/>
            <a:chOff x="323528" y="4149080"/>
            <a:chExt cx="1968724" cy="1080120"/>
          </a:xfrm>
        </p:grpSpPr>
        <p:pic>
          <p:nvPicPr>
            <p:cNvPr id="1030" name="Picture 6" descr="IVF Process: Embryo Transfer - What to Expect | Huggies Ind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149080"/>
              <a:ext cx="1968724" cy="1049288"/>
            </a:xfrm>
            <a:prstGeom prst="rect">
              <a:avLst/>
            </a:prstGeom>
            <a:noFill/>
          </p:spPr>
        </p:pic>
        <p:sp>
          <p:nvSpPr>
            <p:cNvPr id="62" name="Rettangolo 61"/>
            <p:cNvSpPr/>
            <p:nvPr/>
          </p:nvSpPr>
          <p:spPr>
            <a:xfrm>
              <a:off x="899592" y="5013176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9370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7092280" y="5157192"/>
            <a:ext cx="158417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 smtClean="0">
                <a:cs typeface="Times New Roman" pitchFamily="18" charset="0"/>
              </a:rPr>
              <a:t>Diagnosi</a:t>
            </a:r>
            <a:r>
              <a:rPr lang="it-IT" b="1" dirty="0"/>
              <a:t> </a:t>
            </a:r>
            <a:endParaRPr lang="it-IT" b="1" dirty="0" smtClean="0"/>
          </a:p>
          <a:p>
            <a:pPr algn="ctr"/>
            <a:r>
              <a:rPr lang="it-IT" b="1" dirty="0" err="1" smtClean="0">
                <a:cs typeface="Times New Roman" pitchFamily="18" charset="0"/>
              </a:rPr>
              <a:t>preimpianto</a:t>
            </a:r>
            <a:endParaRPr lang="it-IT" b="1" dirty="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384550" y="1381125"/>
            <a:ext cx="269961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="1" dirty="0">
              <a:cs typeface="Times New Roman" pitchFamily="18" charset="0"/>
            </a:endParaRPr>
          </a:p>
          <a:p>
            <a:pPr eaLnBrk="0" hangingPunct="0"/>
            <a:r>
              <a:rPr lang="it-IT" b="1" dirty="0">
                <a:cs typeface="Times New Roman" pitchFamily="18" charset="0"/>
              </a:rPr>
              <a:t>Prelievo </a:t>
            </a:r>
            <a:endParaRPr lang="it-IT" b="1" dirty="0"/>
          </a:p>
          <a:p>
            <a:pPr eaLnBrk="0" hangingPunct="0"/>
            <a:r>
              <a:rPr lang="it-IT" b="1" dirty="0" smtClean="0">
                <a:solidFill>
                  <a:srgbClr val="FF0000"/>
                </a:solidFill>
              </a:rPr>
              <a:t>di uno spermatozoo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80728"/>
            <a:ext cx="835025" cy="781050"/>
          </a:xfrm>
          <a:prstGeom prst="rect">
            <a:avLst/>
          </a:prstGeom>
          <a:noFill/>
        </p:spPr>
      </p:pic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1043608" y="1196752"/>
            <a:ext cx="2011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Induzione della</a:t>
            </a:r>
            <a:endParaRPr lang="it-IT" b="1" dirty="0"/>
          </a:p>
          <a:p>
            <a:pPr algn="ctr" eaLnBrk="0" hangingPunct="0"/>
            <a:r>
              <a:rPr lang="it-IT" b="1" dirty="0">
                <a:cs typeface="Times New Roman" pitchFamily="18" charset="0"/>
              </a:rPr>
              <a:t>crescita follicolare multipla</a:t>
            </a:r>
            <a:endParaRPr lang="it-IT" b="1" dirty="0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627784" y="2780928"/>
            <a:ext cx="11112" cy="1789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996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4005064"/>
            <a:ext cx="1128713" cy="1152525"/>
          </a:xfrm>
          <a:prstGeom prst="rect">
            <a:avLst/>
          </a:prstGeom>
          <a:noFill/>
        </p:spPr>
      </p:pic>
      <p:pic>
        <p:nvPicPr>
          <p:cNvPr id="39968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774700" cy="914400"/>
          </a:xfrm>
          <a:prstGeom prst="rect">
            <a:avLst/>
          </a:prstGeom>
          <a:noFill/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707904" y="4653136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b="1" dirty="0" smtClean="0">
                <a:solidFill>
                  <a:srgbClr val="00B0F0"/>
                </a:solidFill>
                <a:cs typeface="Times New Roman" pitchFamily="18" charset="0"/>
              </a:rPr>
              <a:t>FO,</a:t>
            </a:r>
            <a:r>
              <a:rPr lang="it-IT" b="1" i="1" dirty="0" err="1" smtClean="0">
                <a:solidFill>
                  <a:srgbClr val="00B0F0"/>
                </a:solidFill>
                <a:cs typeface="Times New Roman" pitchFamily="18" charset="0"/>
              </a:rPr>
              <a:t>Frozen</a:t>
            </a:r>
            <a:r>
              <a:rPr lang="it-IT" b="1" i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B0F0"/>
                </a:solidFill>
                <a:cs typeface="Times New Roman" pitchFamily="18" charset="0"/>
              </a:rPr>
              <a:t>Oocyte</a:t>
            </a:r>
            <a:endParaRPr lang="it-IT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51520" y="3429000"/>
            <a:ext cx="151638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Trasferimento in utero</a:t>
            </a:r>
            <a:endParaRPr lang="it-IT" b="1" dirty="0"/>
          </a:p>
        </p:txBody>
      </p:sp>
      <p:pic>
        <p:nvPicPr>
          <p:cNvPr id="39970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6021288"/>
            <a:ext cx="455612" cy="612775"/>
          </a:xfrm>
          <a:prstGeom prst="rect">
            <a:avLst/>
          </a:prstGeom>
          <a:noFill/>
        </p:spPr>
      </p:pic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804248" y="6309320"/>
            <a:ext cx="1736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b="1" dirty="0">
                <a:cs typeface="Times New Roman" pitchFamily="18" charset="0"/>
              </a:rPr>
              <a:t>Eliminazione</a:t>
            </a:r>
            <a:endParaRPr lang="it-IT" b="1" dirty="0"/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131763" y="-62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263525" y="957263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400" b="1"/>
              <a:t/>
            </a:r>
            <a:br>
              <a:rPr lang="it-IT" sz="1400" b="1"/>
            </a:br>
            <a:endParaRPr lang="it-IT" b="1"/>
          </a:p>
          <a:p>
            <a:pPr eaLnBrk="0" hangingPunct="0"/>
            <a:endParaRPr lang="it-IT" b="1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263525" y="18113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b="1"/>
          </a:p>
          <a:p>
            <a:pPr eaLnBrk="0" hangingPunct="0"/>
            <a:endParaRPr lang="it-IT" b="1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263525" y="2452688"/>
            <a:ext cx="1263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sz="1400" b="1"/>
          </a:p>
          <a:p>
            <a:pPr eaLnBrk="0" hangingPunct="0"/>
            <a:r>
              <a:rPr lang="it-IT" b="1"/>
              <a:t>                 </a:t>
            </a:r>
          </a:p>
          <a:p>
            <a:pPr eaLnBrk="0" hangingPunct="0"/>
            <a:endParaRPr lang="it-IT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TECNICHE </a:t>
              </a:r>
              <a:r>
                <a:rPr lang="it-IT" sz="1600" dirty="0" err="1" smtClean="0">
                  <a:solidFill>
                    <a:srgbClr val="FF0000"/>
                  </a:solidFill>
                  <a:latin typeface="Arial Black" pitchFamily="34" charset="0"/>
                </a:rPr>
                <a:t>DI</a:t>
              </a: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 PMA (II livello)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39" name="Connettore 1 38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467544" y="1340768"/>
            <a:ext cx="549275" cy="1463675"/>
          </a:xfrm>
          <a:prstGeom prst="curvedRightArrow">
            <a:avLst>
              <a:gd name="adj1" fmla="val 53295"/>
              <a:gd name="adj2" fmla="val 10659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it-IT"/>
          </a:p>
        </p:txBody>
      </p:sp>
      <p:sp>
        <p:nvSpPr>
          <p:cNvPr id="42" name="Freccia in giù 41"/>
          <p:cNvSpPr/>
          <p:nvPr/>
        </p:nvSpPr>
        <p:spPr>
          <a:xfrm>
            <a:off x="8172400" y="37170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3635896" y="242088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Prelievo </a:t>
            </a:r>
          </a:p>
          <a:p>
            <a:r>
              <a:rPr lang="it-IT" b="1" dirty="0" smtClean="0"/>
              <a:t>di più </a:t>
            </a:r>
          </a:p>
          <a:p>
            <a:r>
              <a:rPr lang="it-IT" b="1" dirty="0" smtClean="0"/>
              <a:t>ovociti</a:t>
            </a:r>
            <a:endParaRPr lang="it-IT" b="1" dirty="0"/>
          </a:p>
        </p:txBody>
      </p:sp>
      <p:sp>
        <p:nvSpPr>
          <p:cNvPr id="53" name="Freccia in giù 52"/>
          <p:cNvSpPr/>
          <p:nvPr/>
        </p:nvSpPr>
        <p:spPr>
          <a:xfrm>
            <a:off x="4716016" y="4293096"/>
            <a:ext cx="288032" cy="43204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reccia angolare in su 53"/>
          <p:cNvSpPr/>
          <p:nvPr/>
        </p:nvSpPr>
        <p:spPr>
          <a:xfrm>
            <a:off x="5868144" y="3501008"/>
            <a:ext cx="648072" cy="1368152"/>
          </a:xfrm>
          <a:prstGeom prst="bentUpArrow">
            <a:avLst>
              <a:gd name="adj1" fmla="val 21825"/>
              <a:gd name="adj2" fmla="val 1729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angolare in su 55"/>
          <p:cNvSpPr/>
          <p:nvPr/>
        </p:nvSpPr>
        <p:spPr>
          <a:xfrm flipH="1">
            <a:off x="3419872" y="5013176"/>
            <a:ext cx="3528392" cy="360040"/>
          </a:xfrm>
          <a:prstGeom prst="ben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ccia angolare in su 58"/>
          <p:cNvSpPr/>
          <p:nvPr/>
        </p:nvSpPr>
        <p:spPr>
          <a:xfrm flipH="1">
            <a:off x="899592" y="5085184"/>
            <a:ext cx="6048672" cy="576064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1691680" y="450912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FER,  </a:t>
            </a:r>
          </a:p>
          <a:p>
            <a:r>
              <a:rPr lang="it-IT" b="1" i="1" dirty="0" err="1" smtClean="0">
                <a:solidFill>
                  <a:srgbClr val="00B050"/>
                </a:solidFill>
              </a:rPr>
              <a:t>Frozen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>
                <a:solidFill>
                  <a:srgbClr val="00B050"/>
                </a:solidFill>
              </a:rPr>
              <a:t>Embryo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b="1" i="1" dirty="0" err="1" smtClean="0">
                <a:solidFill>
                  <a:srgbClr val="00B050"/>
                </a:solidFill>
              </a:rPr>
              <a:t>Replacement</a:t>
            </a:r>
            <a:endParaRPr lang="it-IT" b="1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La stimolazione ova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060848"/>
            <a:ext cx="1385829" cy="1134840"/>
          </a:xfrm>
          <a:prstGeom prst="rect">
            <a:avLst/>
          </a:prstGeom>
          <a:noFill/>
        </p:spPr>
      </p:pic>
      <p:sp>
        <p:nvSpPr>
          <p:cNvPr id="64" name="CasellaDiTesto 63"/>
          <p:cNvSpPr txBox="1"/>
          <p:nvPr/>
        </p:nvSpPr>
        <p:spPr>
          <a:xfrm>
            <a:off x="2699792" y="56612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ET, </a:t>
            </a:r>
            <a:r>
              <a:rPr lang="it-IT" b="1" i="1" dirty="0" err="1" smtClean="0">
                <a:solidFill>
                  <a:srgbClr val="FF0000"/>
                </a:solidFill>
              </a:rPr>
              <a:t>Embryo</a:t>
            </a:r>
            <a:r>
              <a:rPr lang="it-IT" b="1" i="1" dirty="0" smtClean="0">
                <a:solidFill>
                  <a:srgbClr val="FF0000"/>
                </a:solidFill>
              </a:rPr>
              <a:t> transfer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907704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Crioconservazione</a:t>
            </a:r>
            <a:endParaRPr lang="it-IT" b="1" dirty="0"/>
          </a:p>
        </p:txBody>
      </p:sp>
      <p:sp>
        <p:nvSpPr>
          <p:cNvPr id="66" name="Freccia a sinistra 65"/>
          <p:cNvSpPr/>
          <p:nvPr/>
        </p:nvSpPr>
        <p:spPr>
          <a:xfrm>
            <a:off x="1835696" y="4293096"/>
            <a:ext cx="936104" cy="216024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in giù 66"/>
          <p:cNvSpPr/>
          <p:nvPr/>
        </p:nvSpPr>
        <p:spPr>
          <a:xfrm>
            <a:off x="7740352" y="580526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5508104" y="908720"/>
            <a:ext cx="331236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ICSI</a:t>
            </a:r>
          </a:p>
          <a:p>
            <a:r>
              <a:rPr lang="it-IT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it-IT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ntra</a:t>
            </a:r>
            <a:r>
              <a:rPr lang="it-IT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it-IT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ytoplasmic</a:t>
            </a:r>
            <a:endParaRPr lang="it-IT" sz="3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it-IT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</a:t>
            </a:r>
            <a:r>
              <a:rPr lang="it-IT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it-IT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njection</a:t>
            </a:r>
            <a:endParaRPr lang="it-IT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851920" y="3861048"/>
            <a:ext cx="237626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b="1" dirty="0">
                <a:cs typeface="Times New Roman" pitchFamily="18" charset="0"/>
              </a:rPr>
              <a:t>Selezione </a:t>
            </a:r>
            <a:r>
              <a:rPr lang="it-IT" b="1" dirty="0" smtClean="0">
                <a:cs typeface="Times New Roman" pitchFamily="18" charset="0"/>
              </a:rPr>
              <a:t>di</a:t>
            </a:r>
            <a:r>
              <a:rPr lang="it-IT" b="1" dirty="0"/>
              <a:t> </a:t>
            </a:r>
            <a:r>
              <a:rPr lang="it-IT" b="1" dirty="0" smtClean="0">
                <a:solidFill>
                  <a:srgbClr val="FF3300"/>
                </a:solidFill>
                <a:cs typeface="Times New Roman" pitchFamily="18" charset="0"/>
              </a:rPr>
              <a:t>un</a:t>
            </a:r>
            <a:r>
              <a:rPr lang="it-IT" b="1" dirty="0" smtClean="0">
                <a:cs typeface="Times New Roman" pitchFamily="18" charset="0"/>
              </a:rPr>
              <a:t> ovocita</a:t>
            </a:r>
            <a:endParaRPr lang="it-IT" b="1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644008" y="2636912"/>
            <a:ext cx="410445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cs typeface="Times New Roman" pitchFamily="18" charset="0"/>
              </a:rPr>
              <a:t>Incisione della membrana </a:t>
            </a:r>
          </a:p>
          <a:p>
            <a:r>
              <a:rPr lang="it-IT" b="1" dirty="0" err="1">
                <a:cs typeface="Times New Roman" pitchFamily="18" charset="0"/>
              </a:rPr>
              <a:t>ovocitaria</a:t>
            </a:r>
            <a:r>
              <a:rPr lang="it-IT" b="1" dirty="0">
                <a:cs typeface="Times New Roman" pitchFamily="18" charset="0"/>
              </a:rPr>
              <a:t> e iniezione </a:t>
            </a:r>
            <a:endParaRPr lang="it-IT" b="1" dirty="0" smtClean="0">
              <a:cs typeface="Times New Roman" pitchFamily="18" charset="0"/>
            </a:endParaRPr>
          </a:p>
          <a:p>
            <a:r>
              <a:rPr lang="it-IT" b="1" dirty="0" smtClean="0">
                <a:cs typeface="Times New Roman" pitchFamily="18" charset="0"/>
              </a:rPr>
              <a:t>dello </a:t>
            </a:r>
            <a:r>
              <a:rPr lang="it-IT" b="1" dirty="0">
                <a:cs typeface="Times New Roman" pitchFamily="18" charset="0"/>
              </a:rPr>
              <a:t>spermatozoo </a:t>
            </a:r>
            <a:endParaRPr lang="it-IT" b="1" dirty="0"/>
          </a:p>
        </p:txBody>
      </p:sp>
      <p:sp>
        <p:nvSpPr>
          <p:cNvPr id="49" name="Freccia in giù 48"/>
          <p:cNvSpPr/>
          <p:nvPr/>
        </p:nvSpPr>
        <p:spPr>
          <a:xfrm>
            <a:off x="4067944" y="3284984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62" name="Picture 2" descr="icsi vicenza | Poliambulatorio Teatro Nuov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708920"/>
            <a:ext cx="1492326" cy="90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2" name="Freccia in giù 51"/>
          <p:cNvSpPr/>
          <p:nvPr/>
        </p:nvSpPr>
        <p:spPr>
          <a:xfrm flipV="1">
            <a:off x="5364088" y="35010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TIPOLOGIE PARTNERIALI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uppo 31"/>
          <p:cNvGrpSpPr/>
          <p:nvPr/>
        </p:nvGrpSpPr>
        <p:grpSpPr>
          <a:xfrm>
            <a:off x="467544" y="836712"/>
            <a:ext cx="8280920" cy="1368152"/>
            <a:chOff x="611560" y="1268760"/>
            <a:chExt cx="8280920" cy="1368152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1340768"/>
              <a:ext cx="8280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	 	       Fecondazione omologa</a:t>
              </a:r>
            </a:p>
            <a:p>
              <a:r>
                <a:rPr lang="it-IT" b="1" dirty="0" smtClean="0">
                  <a:solidFill>
                    <a:srgbClr val="FF0000"/>
                  </a:solidFill>
                </a:rPr>
                <a:t>Variabili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partneriali</a:t>
              </a:r>
              <a:r>
                <a:rPr lang="it-IT" b="1" dirty="0" smtClean="0">
                  <a:solidFill>
                    <a:srgbClr val="FF0000"/>
                  </a:solidFill>
                </a:rPr>
                <a:t>		        		    Donazione di seme	</a:t>
              </a:r>
              <a:endParaRPr lang="it-IT" b="1" dirty="0">
                <a:solidFill>
                  <a:srgbClr val="FF0000"/>
                </a:solidFill>
              </a:endParaRPr>
            </a:p>
            <a:p>
              <a:r>
                <a:rPr lang="it-IT" b="1" dirty="0" smtClean="0">
                  <a:solidFill>
                    <a:srgbClr val="FF0000"/>
                  </a:solidFill>
                </a:rPr>
                <a:t>	 	       Fecondazione eterologa     </a:t>
              </a:r>
            </a:p>
            <a:p>
              <a:r>
                <a:rPr lang="it-IT" b="1" dirty="0">
                  <a:solidFill>
                    <a:srgbClr val="FF0000"/>
                  </a:solidFill>
                </a:rPr>
                <a:t>	</a:t>
              </a:r>
              <a:r>
                <a:rPr lang="it-IT" b="1" dirty="0" smtClean="0">
                  <a:solidFill>
                    <a:srgbClr val="FF0000"/>
                  </a:solidFill>
                </a:rPr>
                <a:t>	        			    Ovodonazione (FIVET/ICSI)	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Parentesi graffa aperta 11"/>
            <p:cNvSpPr/>
            <p:nvPr/>
          </p:nvSpPr>
          <p:spPr>
            <a:xfrm>
              <a:off x="2627784" y="1268760"/>
              <a:ext cx="216024" cy="108012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3" name="Parentesi graffa aperta 12"/>
            <p:cNvSpPr/>
            <p:nvPr/>
          </p:nvSpPr>
          <p:spPr>
            <a:xfrm>
              <a:off x="5292080" y="1556792"/>
              <a:ext cx="216024" cy="108012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grpSp>
        <p:nvGrpSpPr>
          <p:cNvPr id="8" name="Gruppo 33"/>
          <p:cNvGrpSpPr/>
          <p:nvPr/>
        </p:nvGrpSpPr>
        <p:grpSpPr>
          <a:xfrm>
            <a:off x="3707904" y="2780928"/>
            <a:ext cx="1872208" cy="720080"/>
            <a:chOff x="3707904" y="3933056"/>
            <a:chExt cx="1872208" cy="720080"/>
          </a:xfrm>
        </p:grpSpPr>
        <p:pic>
          <p:nvPicPr>
            <p:cNvPr id="19458" name="Picture 2" descr="Risultati immagini per spermatozo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9913" y="4077073"/>
              <a:ext cx="988212" cy="504055"/>
            </a:xfrm>
            <a:prstGeom prst="rect">
              <a:avLst/>
            </a:prstGeom>
            <a:noFill/>
          </p:spPr>
        </p:pic>
        <p:pic>
          <p:nvPicPr>
            <p:cNvPr id="19460" name="Picture 4" descr="Risultati immagini per ovu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005064"/>
              <a:ext cx="845715" cy="516683"/>
            </a:xfrm>
            <a:prstGeom prst="rect">
              <a:avLst/>
            </a:prstGeom>
            <a:noFill/>
          </p:spPr>
        </p:pic>
        <p:sp>
          <p:nvSpPr>
            <p:cNvPr id="17" name="Rettangolo 16"/>
            <p:cNvSpPr/>
            <p:nvPr/>
          </p:nvSpPr>
          <p:spPr>
            <a:xfrm>
              <a:off x="3707904" y="3933056"/>
              <a:ext cx="1872208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Freccia a destra 17"/>
          <p:cNvSpPr/>
          <p:nvPr/>
        </p:nvSpPr>
        <p:spPr>
          <a:xfrm>
            <a:off x="5004048" y="3933056"/>
            <a:ext cx="432048" cy="21602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Risultati immagini per spermato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988212" cy="504055"/>
          </a:xfrm>
          <a:prstGeom prst="rect">
            <a:avLst/>
          </a:prstGeom>
          <a:noFill/>
        </p:spPr>
      </p:pic>
      <p:grpSp>
        <p:nvGrpSpPr>
          <p:cNvPr id="9" name="Gruppo 34"/>
          <p:cNvGrpSpPr/>
          <p:nvPr/>
        </p:nvGrpSpPr>
        <p:grpSpPr>
          <a:xfrm>
            <a:off x="5724128" y="3645024"/>
            <a:ext cx="2016224" cy="720080"/>
            <a:chOff x="5724128" y="4797152"/>
            <a:chExt cx="2016224" cy="720080"/>
          </a:xfrm>
        </p:grpSpPr>
        <p:pic>
          <p:nvPicPr>
            <p:cNvPr id="16" name="Picture 3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588224" y="4869160"/>
              <a:ext cx="1080120" cy="524975"/>
            </a:xfrm>
            <a:prstGeom prst="rect">
              <a:avLst/>
            </a:prstGeom>
            <a:noFill/>
          </p:spPr>
        </p:pic>
        <p:pic>
          <p:nvPicPr>
            <p:cNvPr id="20" name="Picture 4" descr="Risultati immagini per ovu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4869160"/>
              <a:ext cx="845715" cy="516683"/>
            </a:xfrm>
            <a:prstGeom prst="rect">
              <a:avLst/>
            </a:prstGeom>
            <a:noFill/>
          </p:spPr>
        </p:pic>
        <p:sp>
          <p:nvSpPr>
            <p:cNvPr id="21" name="Rettangolo 20"/>
            <p:cNvSpPr/>
            <p:nvPr/>
          </p:nvSpPr>
          <p:spPr>
            <a:xfrm>
              <a:off x="5796136" y="4797152"/>
              <a:ext cx="194421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2852936"/>
            <a:ext cx="1080120" cy="524975"/>
          </a:xfrm>
          <a:prstGeom prst="rect">
            <a:avLst/>
          </a:prstGeom>
          <a:noFill/>
        </p:spPr>
      </p:pic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4509120"/>
            <a:ext cx="1080120" cy="524975"/>
          </a:xfrm>
          <a:prstGeom prst="rect">
            <a:avLst/>
          </a:prstGeom>
          <a:noFill/>
        </p:spPr>
      </p:pic>
      <p:pic>
        <p:nvPicPr>
          <p:cNvPr id="25" name="Picture 2" descr="Risultati immagini per spermato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4581129"/>
            <a:ext cx="988212" cy="504055"/>
          </a:xfrm>
          <a:prstGeom prst="rect">
            <a:avLst/>
          </a:prstGeom>
          <a:noFill/>
        </p:spPr>
      </p:pic>
      <p:pic>
        <p:nvPicPr>
          <p:cNvPr id="26" name="Picture 4" descr="Risultati immagini per ov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09120"/>
            <a:ext cx="845715" cy="516683"/>
          </a:xfrm>
          <a:prstGeom prst="rect">
            <a:avLst/>
          </a:prstGeom>
          <a:noFill/>
        </p:spPr>
      </p:pic>
      <p:sp>
        <p:nvSpPr>
          <p:cNvPr id="27" name="Rettangolo 26"/>
          <p:cNvSpPr/>
          <p:nvPr/>
        </p:nvSpPr>
        <p:spPr>
          <a:xfrm>
            <a:off x="3707904" y="4437112"/>
            <a:ext cx="18722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5724128" y="4725144"/>
            <a:ext cx="432048" cy="21602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11560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Variabili gestazionali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0" name="Parentesi graffa aperta 29"/>
          <p:cNvSpPr/>
          <p:nvPr/>
        </p:nvSpPr>
        <p:spPr>
          <a:xfrm>
            <a:off x="2987824" y="2636912"/>
            <a:ext cx="360040" cy="38884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user\AppData\Local\Microsoft\Windows\INetCache\IE\0QJEZZ01\euro-150091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683568" cy="377387"/>
          </a:xfrm>
          <a:prstGeom prst="rect">
            <a:avLst/>
          </a:prstGeom>
          <a:noFill/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733256"/>
            <a:ext cx="1080120" cy="524975"/>
          </a:xfrm>
          <a:prstGeom prst="rect">
            <a:avLst/>
          </a:prstGeom>
          <a:noFill/>
        </p:spPr>
      </p:pic>
      <p:pic>
        <p:nvPicPr>
          <p:cNvPr id="41" name="Picture 4" descr="Risultati immagini per ov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733256"/>
            <a:ext cx="845715" cy="516683"/>
          </a:xfrm>
          <a:prstGeom prst="rect">
            <a:avLst/>
          </a:prstGeom>
          <a:noFill/>
        </p:spPr>
      </p:pic>
      <p:pic>
        <p:nvPicPr>
          <p:cNvPr id="42" name="Picture 2" descr="C:\Users\user\AppData\Local\Microsoft\Windows\INetCache\IE\0QJEZZ01\euro-150091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6237312"/>
            <a:ext cx="683568" cy="377387"/>
          </a:xfrm>
          <a:prstGeom prst="rect">
            <a:avLst/>
          </a:prstGeom>
          <a:noFill/>
        </p:spPr>
      </p:pic>
      <p:pic>
        <p:nvPicPr>
          <p:cNvPr id="43" name="Picture 2" descr="Risultati immagini per spermato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805264"/>
            <a:ext cx="988212" cy="504055"/>
          </a:xfrm>
          <a:prstGeom prst="rect">
            <a:avLst/>
          </a:prstGeom>
          <a:noFill/>
        </p:spPr>
      </p:pic>
      <p:sp>
        <p:nvSpPr>
          <p:cNvPr id="44" name="Rettangolo 43"/>
          <p:cNvSpPr/>
          <p:nvPr/>
        </p:nvSpPr>
        <p:spPr>
          <a:xfrm>
            <a:off x="5580112" y="5589240"/>
            <a:ext cx="223224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5004048" y="5877272"/>
            <a:ext cx="432048" cy="21602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3635896" y="256490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partner M + partner F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940152" y="256490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Utero del partner F</a:t>
            </a:r>
            <a:endParaRPr lang="it-IT" sz="14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707904" y="350100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donatore M </a:t>
            </a:r>
            <a:endParaRPr lang="it-IT" sz="14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884368" y="36450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Partner F</a:t>
            </a:r>
            <a:endParaRPr lang="it-IT" sz="1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779912" y="515719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partner M + partner F</a:t>
            </a:r>
            <a:endParaRPr lang="it-IT" sz="14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524328" y="486916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donatrice F</a:t>
            </a:r>
            <a:endParaRPr lang="it-IT" sz="14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3491880" y="623731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partner M F</a:t>
            </a:r>
            <a:endParaRPr lang="it-IT" sz="14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7812360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donatrice  F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51720" y="616530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Dalla relazione annuale al Parlamento  sulla PMA (10 novembre 2023)</a:t>
            </a:r>
          </a:p>
          <a:p>
            <a:pPr algn="ctr"/>
            <a:endParaRPr lang="it-IT" sz="1400" i="1" dirty="0" smtClean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RISULTATI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27"/>
          <p:cNvGrpSpPr/>
          <p:nvPr/>
        </p:nvGrpSpPr>
        <p:grpSpPr>
          <a:xfrm>
            <a:off x="1043608" y="980728"/>
            <a:ext cx="4464496" cy="2807151"/>
            <a:chOff x="539552" y="1052736"/>
            <a:chExt cx="4464496" cy="2807151"/>
          </a:xfrm>
        </p:grpSpPr>
        <p:graphicFrame>
          <p:nvGraphicFramePr>
            <p:cNvPr id="4" name="Grafico 3"/>
            <p:cNvGraphicFramePr/>
            <p:nvPr/>
          </p:nvGraphicFramePr>
          <p:xfrm>
            <a:off x="539552" y="1052736"/>
            <a:ext cx="3888432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asellaDiTesto 16"/>
            <p:cNvSpPr txBox="1"/>
            <p:nvPr/>
          </p:nvSpPr>
          <p:spPr>
            <a:xfrm>
              <a:off x="1403648" y="3429000"/>
              <a:ext cx="20162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>
                  <a:solidFill>
                    <a:srgbClr val="0070C0"/>
                  </a:solidFill>
                </a:rPr>
                <a:t>  </a:t>
              </a:r>
              <a:r>
                <a:rPr lang="it-IT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65.705                       11.305</a:t>
              </a:r>
            </a:p>
            <a:p>
              <a:r>
                <a:rPr lang="it-IT" sz="1100" b="1" dirty="0" smtClean="0">
                  <a:solidFill>
                    <a:schemeClr val="accent6">
                      <a:lumMod val="50000"/>
                    </a:schemeClr>
                  </a:solidFill>
                </a:rPr>
                <a:t>  86.090                        16.625</a:t>
              </a:r>
              <a:endParaRPr lang="it-IT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5" name="Gruppo 25"/>
            <p:cNvGrpSpPr/>
            <p:nvPr/>
          </p:nvGrpSpPr>
          <p:grpSpPr>
            <a:xfrm>
              <a:off x="4067944" y="1988840"/>
              <a:ext cx="936104" cy="507831"/>
              <a:chOff x="3923928" y="3717032"/>
              <a:chExt cx="936104" cy="507831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3995936" y="3717032"/>
                <a:ext cx="86409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1100" dirty="0" smtClean="0"/>
                  <a:t>2021</a:t>
                </a:r>
              </a:p>
              <a:p>
                <a:r>
                  <a:rPr lang="it-IT" sz="1100" dirty="0" smtClean="0"/>
                  <a:t>2023</a:t>
                </a:r>
                <a:endParaRPr lang="it-IT" sz="1100" dirty="0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923928" y="3789040"/>
                <a:ext cx="144016" cy="144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3923928" y="4005064"/>
                <a:ext cx="144016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5" name="Rettangolo 24"/>
            <p:cNvSpPr/>
            <p:nvPr/>
          </p:nvSpPr>
          <p:spPr>
            <a:xfrm>
              <a:off x="3923928" y="299695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043608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+ 15%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707904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+ 45%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Freccia in giù 31"/>
          <p:cNvSpPr/>
          <p:nvPr/>
        </p:nvSpPr>
        <p:spPr>
          <a:xfrm>
            <a:off x="2051720" y="3933056"/>
            <a:ext cx="360040" cy="79208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467544" y="4941168"/>
            <a:ext cx="201622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Omologa:   74.037</a:t>
            </a:r>
          </a:p>
          <a:p>
            <a:endParaRPr lang="it-IT" b="1" dirty="0" smtClean="0"/>
          </a:p>
          <a:p>
            <a:r>
              <a:rPr lang="it-IT" b="1" dirty="0" smtClean="0"/>
              <a:t>Eterologa:  12.053</a:t>
            </a:r>
            <a:endParaRPr lang="it-IT" b="1" dirty="0"/>
          </a:p>
        </p:txBody>
      </p:sp>
      <p:sp>
        <p:nvSpPr>
          <p:cNvPr id="34" name="Freccia in giù 33"/>
          <p:cNvSpPr/>
          <p:nvPr/>
        </p:nvSpPr>
        <p:spPr>
          <a:xfrm>
            <a:off x="3203848" y="3861048"/>
            <a:ext cx="360040" cy="79208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915816" y="4941168"/>
            <a:ext cx="20882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Omologa:  11.712 </a:t>
            </a:r>
          </a:p>
          <a:p>
            <a:endParaRPr lang="it-IT" b="1" dirty="0" smtClean="0"/>
          </a:p>
          <a:p>
            <a:r>
              <a:rPr lang="it-IT" b="1" dirty="0" smtClean="0"/>
              <a:t>Eterologa:    3.719 </a:t>
            </a:r>
            <a:endParaRPr lang="it-IT" b="1" dirty="0"/>
          </a:p>
        </p:txBody>
      </p:sp>
      <p:graphicFrame>
        <p:nvGraphicFramePr>
          <p:cNvPr id="44" name="Diagramma 43"/>
          <p:cNvGraphicFramePr/>
          <p:nvPr/>
        </p:nvGraphicFramePr>
        <p:xfrm>
          <a:off x="5724128" y="2636911"/>
          <a:ext cx="3048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Rettangolo 44"/>
          <p:cNvSpPr/>
          <p:nvPr/>
        </p:nvSpPr>
        <p:spPr>
          <a:xfrm>
            <a:off x="5436096" y="836712"/>
            <a:ext cx="3528392" cy="4176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5796136" y="2780928"/>
            <a:ext cx="29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PMA  al di sopra dei 40 anni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580112" y="1412776"/>
            <a:ext cx="3240360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Età media             36, 8 anni</a:t>
            </a:r>
          </a:p>
          <a:p>
            <a:endParaRPr lang="it-IT" dirty="0" smtClean="0"/>
          </a:p>
          <a:p>
            <a:r>
              <a:rPr lang="it-IT" dirty="0" smtClean="0"/>
              <a:t>Media europea            35 anni</a:t>
            </a:r>
          </a:p>
        </p:txBody>
      </p:sp>
      <p:sp>
        <p:nvSpPr>
          <p:cNvPr id="48" name="Freccia a destra 47"/>
          <p:cNvSpPr/>
          <p:nvPr/>
        </p:nvSpPr>
        <p:spPr>
          <a:xfrm>
            <a:off x="7230998" y="210109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>
            <a:off x="6732240" y="1556791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6732240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Età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rgbClr val="FF0000"/>
                  </a:solidFill>
                  <a:latin typeface="Arial Black" pitchFamily="34" charset="0"/>
                </a:rPr>
                <a:t>RISULTATI </a:t>
              </a:r>
              <a:endParaRPr lang="it-IT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2915816" y="1196752"/>
            <a:ext cx="30243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Cardiovascolari 25-40 %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2852936"/>
            <a:ext cx="1872208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Genito-urinarie</a:t>
            </a:r>
          </a:p>
          <a:p>
            <a:pPr algn="ctr"/>
            <a:r>
              <a:rPr lang="it-IT" dirty="0" smtClean="0"/>
              <a:t>10-60 %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228184" y="2780928"/>
            <a:ext cx="187220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Gastrointestinali </a:t>
            </a:r>
          </a:p>
          <a:p>
            <a:pPr algn="ctr"/>
            <a:r>
              <a:rPr lang="it-IT" dirty="0" smtClean="0"/>
              <a:t>10-20%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843808" y="4581128"/>
            <a:ext cx="3024336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Muscolo-scheletriche</a:t>
            </a:r>
            <a:r>
              <a:rPr lang="it-IT" dirty="0" smtClean="0"/>
              <a:t> 10-35%</a:t>
            </a:r>
            <a:endParaRPr lang="it-IT" dirty="0"/>
          </a:p>
        </p:txBody>
      </p:sp>
      <p:sp>
        <p:nvSpPr>
          <p:cNvPr id="26" name="Callout a incrocio 25"/>
          <p:cNvSpPr/>
          <p:nvPr/>
        </p:nvSpPr>
        <p:spPr>
          <a:xfrm>
            <a:off x="2483768" y="1772816"/>
            <a:ext cx="3600400" cy="2592288"/>
          </a:xfrm>
          <a:prstGeom prst="quadArrowCallou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Aumento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rischio malformazioni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25-50%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63688" y="573325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/>
              <a:t>Chung</a:t>
            </a:r>
            <a:r>
              <a:rPr lang="it-IT" sz="1600" dirty="0" smtClean="0"/>
              <a:t> </a:t>
            </a:r>
            <a:r>
              <a:rPr lang="it-IT" sz="1600" dirty="0" err="1" smtClean="0"/>
              <a:t>E.H.</a:t>
            </a:r>
            <a:r>
              <a:rPr lang="it-IT" sz="1600" dirty="0" smtClean="0"/>
              <a:t>, Harris </a:t>
            </a:r>
            <a:r>
              <a:rPr lang="it-IT" sz="1600" dirty="0" err="1" smtClean="0"/>
              <a:t>B.S.</a:t>
            </a:r>
            <a:r>
              <a:rPr lang="it-IT" sz="1600" dirty="0" smtClean="0"/>
              <a:t> </a:t>
            </a:r>
            <a:r>
              <a:rPr lang="it-IT" sz="1600" dirty="0" err="1" smtClean="0"/>
              <a:t>et</a:t>
            </a:r>
            <a:r>
              <a:rPr lang="it-IT" sz="1600" dirty="0" smtClean="0"/>
              <a:t> al. </a:t>
            </a:r>
            <a:r>
              <a:rPr lang="it-IT" sz="1600" i="1" dirty="0" smtClean="0"/>
              <a:t>The </a:t>
            </a:r>
            <a:r>
              <a:rPr lang="it-IT" sz="1600" i="1" dirty="0" err="1" smtClean="0"/>
              <a:t>risk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of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Congenital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anomalies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by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fertility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treatement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modality</a:t>
            </a:r>
            <a:r>
              <a:rPr lang="it-IT" sz="1600" i="1" dirty="0" smtClean="0"/>
              <a:t>, </a:t>
            </a:r>
            <a:r>
              <a:rPr lang="it-IT" sz="1600" dirty="0" smtClean="0"/>
              <a:t>“</a:t>
            </a:r>
            <a:r>
              <a:rPr lang="it-IT" sz="1600" dirty="0" err="1" smtClean="0"/>
              <a:t>Obstetrical</a:t>
            </a:r>
            <a:r>
              <a:rPr lang="it-IT" sz="1600" dirty="0" smtClean="0"/>
              <a:t> and </a:t>
            </a:r>
            <a:r>
              <a:rPr lang="it-IT" sz="1600" dirty="0" err="1" smtClean="0"/>
              <a:t>Gynecology</a:t>
            </a:r>
            <a:r>
              <a:rPr lang="it-IT" sz="1600" dirty="0" smtClean="0"/>
              <a:t> </a:t>
            </a:r>
            <a:r>
              <a:rPr lang="it-IT" sz="1600" dirty="0" err="1" smtClean="0"/>
              <a:t>Survey</a:t>
            </a:r>
            <a:r>
              <a:rPr lang="it-IT" sz="1600" dirty="0" smtClean="0"/>
              <a:t>, 76 (2021) 1, 37-47.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6"/>
          <p:cNvGrpSpPr/>
          <p:nvPr/>
        </p:nvGrpSpPr>
        <p:grpSpPr>
          <a:xfrm>
            <a:off x="1187624" y="620688"/>
            <a:ext cx="6624736" cy="5184576"/>
            <a:chOff x="1187624" y="620688"/>
            <a:chExt cx="6624736" cy="5184576"/>
          </a:xfrm>
        </p:grpSpPr>
        <p:pic>
          <p:nvPicPr>
            <p:cNvPr id="47122" name="Picture 18" descr="I CONIUGI NON SONO OBBLIGATI AD AVERE LA STESSA RESIDENZA - Piazza Pitago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4634" y="2015608"/>
              <a:ext cx="1080120" cy="720080"/>
            </a:xfrm>
            <a:prstGeom prst="rect">
              <a:avLst/>
            </a:prstGeom>
            <a:noFill/>
          </p:spPr>
        </p:pic>
        <p:pic>
          <p:nvPicPr>
            <p:cNvPr id="47116" name="Picture 12" descr="SVG, Vettoriale - Nozze Vector Cuori Rossi Coniugi Su Un Bastone. Elemento  Per I Vostri Disegni Di Nozze, Progetti Di Business Nozze, Logo, E Gli  Altri Vostri Progetti. Image 475326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4005064"/>
              <a:ext cx="936104" cy="936104"/>
            </a:xfrm>
            <a:prstGeom prst="rect">
              <a:avLst/>
            </a:prstGeom>
            <a:noFill/>
          </p:spPr>
        </p:pic>
        <p:pic>
          <p:nvPicPr>
            <p:cNvPr id="47106" name="Picture 2" descr="tasso di fecondità Archivi – Inchiostro Virtu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620688"/>
              <a:ext cx="1223120" cy="899503"/>
            </a:xfrm>
            <a:prstGeom prst="rect">
              <a:avLst/>
            </a:prstGeom>
            <a:noFill/>
          </p:spPr>
        </p:pic>
        <p:grpSp>
          <p:nvGrpSpPr>
            <p:cNvPr id="6" name="Gruppo 5"/>
            <p:cNvGrpSpPr/>
            <p:nvPr/>
          </p:nvGrpSpPr>
          <p:grpSpPr>
            <a:xfrm>
              <a:off x="1187624" y="1412776"/>
              <a:ext cx="6624736" cy="4392488"/>
              <a:chOff x="1475656" y="1268760"/>
              <a:chExt cx="6624736" cy="4392488"/>
            </a:xfrm>
          </p:grpSpPr>
          <p:graphicFrame>
            <p:nvGraphicFramePr>
              <p:cNvPr id="2" name="Diagramma 1"/>
              <p:cNvGraphicFramePr/>
              <p:nvPr/>
            </p:nvGraphicFramePr>
            <p:xfrm>
              <a:off x="1475656" y="1268760"/>
              <a:ext cx="6624736" cy="4392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3" name="Ovale 2"/>
              <p:cNvSpPr/>
              <p:nvPr/>
            </p:nvSpPr>
            <p:spPr>
              <a:xfrm>
                <a:off x="4067944" y="2780928"/>
                <a:ext cx="1440160" cy="1080120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" name="CasellaDiTesto 3"/>
              <p:cNvSpPr txBox="1"/>
              <p:nvPr/>
            </p:nvSpPr>
            <p:spPr>
              <a:xfrm>
                <a:off x="4139952" y="2924944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VALORI</a:t>
                </a:r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COINVOLTI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7118" name="Picture 14" descr="SVG, Vettoriale - Disegno Della Donna Incinta, Amore Della Famiglia Madre  Gravidanza Maternità In Attesa E Tema Della Maternità Illustrazione  Vettoriale. Image 1349107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084168" y="1844824"/>
              <a:ext cx="864096" cy="864096"/>
            </a:xfrm>
            <a:prstGeom prst="rect">
              <a:avLst/>
            </a:prstGeom>
            <a:noFill/>
          </p:spPr>
        </p:pic>
        <p:pic>
          <p:nvPicPr>
            <p:cNvPr id="47124" name="Picture 20" descr="Pros and Cons of Surrogacy - Omega Golden Fertility Clini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92080" y="4005064"/>
              <a:ext cx="792088" cy="79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9613" y="1125538"/>
            <a:ext cx="5688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771775" y="3554413"/>
            <a:ext cx="3743325" cy="1603375"/>
            <a:chOff x="1746" y="1785"/>
            <a:chExt cx="2358" cy="9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AutoShape 18"/>
            <p:cNvSpPr>
              <a:spLocks noChangeArrowheads="1"/>
            </p:cNvSpPr>
            <p:nvPr/>
          </p:nvSpPr>
          <p:spPr bwMode="auto">
            <a:xfrm>
              <a:off x="1746" y="1785"/>
              <a:ext cx="2358" cy="997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228" y="2160"/>
              <a:ext cx="136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FECONDITA’</a:t>
              </a:r>
            </a:p>
          </p:txBody>
        </p:sp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19872" y="5301208"/>
            <a:ext cx="442805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Inesistenza di un “diritto al figlio”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3850" y="1270000"/>
            <a:ext cx="2376488" cy="3246438"/>
            <a:chOff x="204" y="346"/>
            <a:chExt cx="1497" cy="20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04" y="2160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rgbClr val="FF0000"/>
                  </a:solidFill>
                </a:rPr>
                <a:t>Significato valoriale</a:t>
              </a:r>
            </a:p>
          </p:txBody>
        </p:sp>
        <p:pic>
          <p:nvPicPr>
            <p:cNvPr id="9" name="Picture 11" descr="maggio1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346"/>
              <a:ext cx="1132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3059113" y="1485900"/>
            <a:ext cx="2881312" cy="1951038"/>
            <a:chOff x="1927" y="482"/>
            <a:chExt cx="1815" cy="12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927" y="1480"/>
              <a:ext cx="18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rgbClr val="FF0000"/>
                  </a:solidFill>
                </a:rPr>
                <a:t>Molteplicità espressiva</a:t>
              </a:r>
            </a:p>
          </p:txBody>
        </p:sp>
        <p:pic>
          <p:nvPicPr>
            <p:cNvPr id="12" name="Picture 13" descr="nadia-con-bambi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0" y="482"/>
              <a:ext cx="1305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6588125" y="1412875"/>
            <a:ext cx="2268538" cy="3103563"/>
            <a:chOff x="4150" y="436"/>
            <a:chExt cx="1429" cy="195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150" y="2160"/>
              <a:ext cx="14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solidFill>
                    <a:srgbClr val="FF0000"/>
                  </a:solidFill>
                </a:rPr>
                <a:t>Prospettiva filiale</a:t>
              </a:r>
            </a:p>
          </p:txBody>
        </p:sp>
        <p:pic>
          <p:nvPicPr>
            <p:cNvPr id="15" name="Picture 17" descr="ruben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436"/>
              <a:ext cx="1181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VALORI COINVOLTI (I)</a:t>
              </a:r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11560" y="5445224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Preliminare a tutti i metodi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1800" y="3284984"/>
            <a:ext cx="3743325" cy="1728788"/>
            <a:chOff x="1746" y="1785"/>
            <a:chExt cx="2358" cy="9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1746" y="1785"/>
              <a:ext cx="2358" cy="997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228" y="2160"/>
              <a:ext cx="13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CONIUGALITA’</a:t>
              </a:r>
            </a:p>
          </p:txBody>
        </p:sp>
      </p:grp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940425" y="1412875"/>
            <a:ext cx="2952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dirty="0"/>
              <a:t>introduzione di un "terzo </a:t>
            </a:r>
            <a:r>
              <a:rPr lang="it-IT" b="1" dirty="0" err="1"/>
              <a:t>fantasmatico</a:t>
            </a:r>
            <a:r>
              <a:rPr lang="it-IT" b="1" dirty="0"/>
              <a:t>" </a:t>
            </a:r>
          </a:p>
          <a:p>
            <a:r>
              <a:rPr lang="it-IT" b="1" dirty="0"/>
              <a:t>nell’ esclusivismo relazionale della coppia </a:t>
            </a:r>
          </a:p>
          <a:p>
            <a:r>
              <a:rPr lang="it-IT" b="1" dirty="0"/>
              <a:t>(“adulterio biologico”)</a:t>
            </a:r>
            <a:endParaRPr lang="it-IT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55650" y="4149725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it-IT" b="1"/>
              <a:t>scissione </a:t>
            </a:r>
          </a:p>
          <a:p>
            <a:pPr algn="r"/>
            <a:r>
              <a:rPr lang="it-IT" b="1"/>
              <a:t>tra affettività </a:t>
            </a:r>
          </a:p>
          <a:p>
            <a:pPr algn="r"/>
            <a:r>
              <a:rPr lang="it-IT" b="1"/>
              <a:t>e generazione</a:t>
            </a:r>
            <a:endParaRPr lang="it-IT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508750" y="5229225"/>
            <a:ext cx="2635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squilibrio psicologico-motivazionale</a:t>
            </a:r>
          </a:p>
          <a:p>
            <a:r>
              <a:rPr lang="it-IT" b="1"/>
              <a:t>tra i partners</a:t>
            </a:r>
            <a:endParaRPr lang="it-IT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00113" y="6021388"/>
            <a:ext cx="305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it-IT" b="1"/>
              <a:t>confronto con adozione</a:t>
            </a:r>
            <a:endParaRPr lang="it-IT"/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23850" y="274638"/>
            <a:ext cx="8424863" cy="431800"/>
            <a:chOff x="204" y="173"/>
            <a:chExt cx="5307" cy="272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5" y="173"/>
              <a:ext cx="517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 VALORI COINVOLTI (</a:t>
              </a:r>
              <a:r>
                <a:rPr lang="it-IT" sz="1600" dirty="0" err="1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II</a:t>
              </a:r>
              <a:r>
                <a:rPr lang="it-IT" sz="16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204" y="445"/>
              <a:ext cx="530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6" name="Connettore 1 15"/>
          <p:cNvCxnSpPr/>
          <p:nvPr/>
        </p:nvCxnSpPr>
        <p:spPr>
          <a:xfrm flipV="1">
            <a:off x="539552" y="620688"/>
            <a:ext cx="8209161" cy="582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39552" y="1268760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tencil" pitchFamily="82" charset="0"/>
              </a:rPr>
              <a:t>PMA eterologa</a:t>
            </a:r>
            <a:endParaRPr lang="it-IT" dirty="0">
              <a:solidFill>
                <a:srgbClr val="FF0000"/>
              </a:solidFill>
              <a:latin typeface="Stencil" pitchFamily="82" charset="0"/>
            </a:endParaRPr>
          </a:p>
        </p:txBody>
      </p:sp>
      <p:pic>
        <p:nvPicPr>
          <p:cNvPr id="2050" name="Picture 2" descr="Risultati immagini per triangolo amor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638578" cy="1368152"/>
          </a:xfrm>
          <a:prstGeom prst="rect">
            <a:avLst/>
          </a:prstGeom>
          <a:noFill/>
        </p:spPr>
      </p:pic>
      <p:pic>
        <p:nvPicPr>
          <p:cNvPr id="2052" name="Picture 4" descr="Risultati immagini per separati a le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2293789" cy="1308492"/>
          </a:xfrm>
          <a:prstGeom prst="rect">
            <a:avLst/>
          </a:prstGeom>
          <a:noFill/>
        </p:spPr>
      </p:pic>
      <p:pic>
        <p:nvPicPr>
          <p:cNvPr id="2054" name="Picture 6" descr="Risultati immagini per love in 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64904"/>
            <a:ext cx="1459180" cy="1516403"/>
          </a:xfrm>
          <a:prstGeom prst="rect">
            <a:avLst/>
          </a:prstGeom>
          <a:noFill/>
        </p:spPr>
      </p:pic>
      <p:pic>
        <p:nvPicPr>
          <p:cNvPr id="2056" name="Picture 8" descr="Risultati immagini per adozi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085184"/>
            <a:ext cx="1728192" cy="156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1020</Words>
  <Application>Microsoft Office PowerPoint</Application>
  <PresentationFormat>Presentazione su schermo (4:3)</PresentationFormat>
  <Paragraphs>293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</cp:revision>
  <dcterms:created xsi:type="dcterms:W3CDTF">2024-02-24T08:11:22Z</dcterms:created>
  <dcterms:modified xsi:type="dcterms:W3CDTF">2024-02-24T08:14:36Z</dcterms:modified>
</cp:coreProperties>
</file>