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321" r:id="rId3"/>
    <p:sldId id="323" r:id="rId4"/>
    <p:sldId id="322" r:id="rId5"/>
    <p:sldId id="356" r:id="rId6"/>
    <p:sldId id="330" r:id="rId7"/>
    <p:sldId id="331" r:id="rId8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843"/>
    <p:restoredTop sz="94662"/>
  </p:normalViewPr>
  <p:slideViewPr>
    <p:cSldViewPr>
      <p:cViewPr varScale="1">
        <p:scale>
          <a:sx n="81" d="100"/>
          <a:sy n="81" d="100"/>
        </p:scale>
        <p:origin x="-8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42436C5-DD27-4C9E-B928-FD591052B0FB}" type="datetimeFigureOut">
              <a:rPr lang="it-IT" altLang="it-IT"/>
              <a:pPr/>
              <a:t>28/04/2022</a:t>
            </a:fld>
            <a:endParaRPr lang="it-IT" alt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4B52D27-1555-44E4-AC15-6B20AF48998D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4A3636-5491-4747-AC90-5FA8B31F7E70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DE7188-F98F-4D33-ABC5-051013EAD288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71AD25-A520-438D-BB98-3181C02C4B44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D75A45-F551-4CB3-8855-7C8F63774EEA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D6E9DC-CDC4-4AE3-8179-F25A8CA1BF11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F011AB-5FAD-4E58-B664-6A349B7428A5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B3DE63-3619-45BE-8834-C966AF951BFE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C5FCD8-B1C3-4B7E-880F-984720F06129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BCD439-7090-4A7D-AEEE-E9C95173D730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2B1409-F562-4C9C-95A6-B532305C8EC7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E702D0-6845-4057-B825-1AEB36365BCF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2BF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fld id="{9706200A-9FFD-4CAC-BC57-0F5F21DB3A08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r>
              <a:rPr lang="it-IT" altLang="it-IT" sz="1800" b="1" smtClean="0"/>
              <a:t/>
            </a:r>
            <a:br>
              <a:rPr lang="it-IT" altLang="it-IT" sz="1800" b="1" smtClean="0"/>
            </a:br>
            <a:r>
              <a:rPr lang="it-IT" altLang="it-IT" sz="2400" b="1" smtClean="0">
                <a:solidFill>
                  <a:schemeClr val="bg1"/>
                </a:solidFill>
                <a:latin typeface="Comic Sans MS" pitchFamily="66" charset="0"/>
              </a:rPr>
              <a:t>FACOLTA</a:t>
            </a:r>
            <a:r>
              <a:rPr lang="ja-JP" altLang="it-IT" sz="2400" b="1" smtClean="0">
                <a:solidFill>
                  <a:schemeClr val="bg1"/>
                </a:solidFill>
              </a:rPr>
              <a:t>’</a:t>
            </a:r>
            <a:r>
              <a:rPr lang="it-IT" altLang="ja-JP" sz="2400" b="1" smtClean="0">
                <a:solidFill>
                  <a:schemeClr val="bg1"/>
                </a:solidFill>
                <a:latin typeface="Comic Sans MS" pitchFamily="66" charset="0"/>
              </a:rPr>
              <a:t> TEOLOGICA di SICILIA </a:t>
            </a:r>
            <a:br>
              <a:rPr lang="it-IT" altLang="ja-JP" sz="2400" b="1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ja-JP" altLang="it-IT" sz="2400" b="1" smtClean="0">
                <a:solidFill>
                  <a:schemeClr val="bg1"/>
                </a:solidFill>
              </a:rPr>
              <a:t>“</a:t>
            </a:r>
            <a:r>
              <a:rPr lang="it-IT" altLang="ja-JP" sz="2400" b="1" smtClean="0">
                <a:solidFill>
                  <a:schemeClr val="bg1"/>
                </a:solidFill>
                <a:latin typeface="Comic Sans MS" pitchFamily="66" charset="0"/>
              </a:rPr>
              <a:t>S. Giovanni Evangelista</a:t>
            </a:r>
            <a:r>
              <a:rPr lang="ja-JP" altLang="it-IT" sz="2400" b="1" smtClean="0">
                <a:solidFill>
                  <a:schemeClr val="bg1"/>
                </a:solidFill>
              </a:rPr>
              <a:t>”</a:t>
            </a:r>
            <a:r>
              <a:rPr lang="it-IT" altLang="ja-JP" sz="2400" b="1" smtClean="0">
                <a:latin typeface="Comic Sans MS" pitchFamily="66" charset="0"/>
              </a:rPr>
              <a:t/>
            </a:r>
            <a:br>
              <a:rPr lang="it-IT" altLang="ja-JP" sz="2400" b="1" smtClean="0">
                <a:latin typeface="Comic Sans MS" pitchFamily="66" charset="0"/>
              </a:rPr>
            </a:br>
            <a:r>
              <a:rPr lang="it-IT" altLang="ja-JP" sz="2400" b="1" smtClean="0">
                <a:latin typeface="Comic Sans MS" pitchFamily="66" charset="0"/>
              </a:rPr>
              <a:t/>
            </a:r>
            <a:br>
              <a:rPr lang="it-IT" altLang="ja-JP" sz="2400" b="1" smtClean="0">
                <a:latin typeface="Comic Sans MS" pitchFamily="66" charset="0"/>
              </a:rPr>
            </a:br>
            <a: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  <a:t>____________________________________________________________</a:t>
            </a:r>
            <a:b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b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3600" b="1" smtClean="0">
                <a:solidFill>
                  <a:srgbClr val="941651"/>
                </a:solidFill>
                <a:latin typeface="Comic Sans MS" pitchFamily="66" charset="0"/>
              </a:rPr>
              <a:t>TEOLOGIA</a:t>
            </a:r>
            <a:r>
              <a:rPr lang="it-IT" altLang="ja-JP" sz="3200" b="1" smtClean="0">
                <a:solidFill>
                  <a:srgbClr val="941651"/>
                </a:solidFill>
                <a:latin typeface="Comic Sans MS" pitchFamily="66" charset="0"/>
              </a:rPr>
              <a:t> </a:t>
            </a:r>
            <a:r>
              <a:rPr lang="it-IT" altLang="ja-JP" sz="3600" b="1" smtClean="0">
                <a:solidFill>
                  <a:srgbClr val="941651"/>
                </a:solidFill>
                <a:latin typeface="Comic Sans MS" pitchFamily="66" charset="0"/>
              </a:rPr>
              <a:t>FILOSOFICA</a:t>
            </a:r>
            <a:r>
              <a:rPr lang="it-IT" altLang="ja-JP" sz="2000" b="1" smtClean="0">
                <a:solidFill>
                  <a:srgbClr val="941651"/>
                </a:solidFill>
                <a:latin typeface="Comic Sans MS" pitchFamily="66" charset="0"/>
              </a:rPr>
              <a:t> </a:t>
            </a:r>
            <a:br>
              <a:rPr lang="it-IT" altLang="ja-JP" sz="2000" b="1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2000" b="1" smtClean="0">
                <a:solidFill>
                  <a:srgbClr val="941651"/>
                </a:solidFill>
                <a:latin typeface="Comic Sans MS" pitchFamily="66" charset="0"/>
              </a:rPr>
              <a:t/>
            </a:r>
            <a:br>
              <a:rPr lang="it-IT" altLang="ja-JP" sz="2000" b="1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1800" b="1" smtClean="0">
                <a:solidFill>
                  <a:srgbClr val="941651"/>
                </a:solidFill>
                <a:latin typeface="Comic Sans MS" pitchFamily="66" charset="0"/>
              </a:rPr>
              <a:t> </a:t>
            </a:r>
            <a: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  <a:t/>
            </a:r>
            <a:b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  <a:t/>
            </a:r>
            <a:b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2000" b="1" smtClean="0">
                <a:solidFill>
                  <a:srgbClr val="941651"/>
                </a:solidFill>
                <a:latin typeface="Comic Sans MS" pitchFamily="66" charset="0"/>
              </a:rPr>
              <a:t>III anno IT</a:t>
            </a:r>
            <a:r>
              <a:rPr lang="it-IT" altLang="ja-JP" sz="2000" smtClean="0">
                <a:solidFill>
                  <a:srgbClr val="941651"/>
                </a:solidFill>
                <a:latin typeface="Comic Sans MS" pitchFamily="66" charset="0"/>
              </a:rPr>
              <a:t> </a:t>
            </a:r>
            <a: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  <a:t/>
            </a:r>
            <a:b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1600" smtClean="0">
                <a:solidFill>
                  <a:srgbClr val="941651"/>
                </a:solidFill>
                <a:latin typeface="Comic Sans MS" pitchFamily="66" charset="0"/>
              </a:rPr>
              <a:t/>
            </a:r>
            <a:br>
              <a:rPr lang="it-IT" altLang="ja-JP" sz="1600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1600" b="1" smtClean="0">
                <a:solidFill>
                  <a:schemeClr val="bg1"/>
                </a:solidFill>
                <a:latin typeface="Comic Sans MS" pitchFamily="66" charset="0"/>
              </a:rPr>
              <a:t>____________________________________________________</a:t>
            </a:r>
            <a:r>
              <a:rPr lang="it-IT" altLang="ja-JP" sz="160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16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1600" smtClean="0">
                <a:latin typeface="Comic Sans MS" pitchFamily="66" charset="0"/>
              </a:rPr>
              <a:t/>
            </a:r>
            <a:br>
              <a:rPr lang="it-IT" altLang="ja-JP" sz="1600" smtClean="0">
                <a:latin typeface="Comic Sans MS" pitchFamily="66" charset="0"/>
              </a:rPr>
            </a:br>
            <a:r>
              <a:rPr lang="it-IT" altLang="ja-JP" sz="2400" b="1" i="1" smtClean="0">
                <a:solidFill>
                  <a:schemeClr val="bg1"/>
                </a:solidFill>
                <a:latin typeface="Comic Sans MS" pitchFamily="66" charset="0"/>
              </a:rPr>
              <a:t>Maria Antonietta Spinosa</a:t>
            </a:r>
            <a:endParaRPr lang="it-IT" altLang="it-IT" sz="2400" b="1" i="1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763000" cy="1600200"/>
          </a:xfrm>
        </p:spPr>
        <p:txBody>
          <a:bodyPr/>
          <a:lstStyle/>
          <a:p>
            <a:pPr algn="l" eaLnBrk="1" hangingPunct="1"/>
            <a:r>
              <a:rPr lang="it-IT" altLang="it-IT" sz="2400" b="1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it-IT" altLang="it-IT" sz="2400" b="1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it-IT" altLang="it-IT" sz="2000" b="1" smtClean="0">
                <a:solidFill>
                  <a:srgbClr val="941651"/>
                </a:solidFill>
                <a:latin typeface="Comic Sans MS" pitchFamily="66" charset="0"/>
              </a:rPr>
              <a:t>CONCLUSIONE </a:t>
            </a:r>
            <a:r>
              <a:rPr lang="it-IT" altLang="it-IT" sz="2000" b="1" smtClean="0">
                <a:solidFill>
                  <a:srgbClr val="FFFF00"/>
                </a:solidFill>
                <a:latin typeface="Comic Sans MS" pitchFamily="66" charset="0"/>
              </a:rPr>
              <a:t>- </a:t>
            </a:r>
            <a:r>
              <a:rPr lang="it-IT" altLang="it-IT" sz="2000" b="1" i="1" smtClean="0">
                <a:solidFill>
                  <a:srgbClr val="C00000"/>
                </a:solidFill>
                <a:latin typeface="Comic Sans MS" pitchFamily="66" charset="0"/>
              </a:rPr>
              <a:t>COSA</a:t>
            </a:r>
            <a:r>
              <a:rPr lang="it-IT" altLang="it-IT" sz="2000" b="1" smtClean="0">
                <a:solidFill>
                  <a:srgbClr val="C00000"/>
                </a:solidFill>
                <a:latin typeface="Comic Sans MS" pitchFamily="66" charset="0"/>
              </a:rPr>
              <a:t>  Dio è per me </a:t>
            </a:r>
            <a:r>
              <a:rPr lang="it-IT" altLang="it-IT" sz="2000" b="1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it-IT" altLang="it-IT" sz="2000" b="1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it-IT" altLang="it-IT" sz="2000" i="1" smtClean="0">
                <a:solidFill>
                  <a:srgbClr val="000000"/>
                </a:solidFill>
                <a:latin typeface="Comic Sans MS" pitchFamily="66" charset="0"/>
              </a:rPr>
              <a:t>DA TIMOROSI A TIMORATI</a:t>
            </a:r>
            <a:r>
              <a:rPr lang="it-IT" altLang="it-IT" sz="2000" b="1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it-IT" altLang="it-IT" sz="2000" b="1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it-IT" altLang="it-IT" sz="2000" b="1" smtClean="0">
                <a:solidFill>
                  <a:srgbClr val="000000"/>
                </a:solidFill>
                <a:latin typeface="Comic Sans MS" pitchFamily="66" charset="0"/>
              </a:rPr>
              <a:t>&lt;o Dio, TU sei il mio Dio, [dall’aurora </a:t>
            </a:r>
            <a:r>
              <a:rPr lang="it-IT" altLang="it-IT" sz="2000" b="1" i="1" smtClean="0">
                <a:solidFill>
                  <a:srgbClr val="000000"/>
                </a:solidFill>
                <a:latin typeface="Comic Sans MS" pitchFamily="66" charset="0"/>
              </a:rPr>
              <a:t>ti cerco</a:t>
            </a:r>
            <a:r>
              <a:rPr lang="it-IT" altLang="it-IT" sz="2000" b="1" smtClean="0">
                <a:solidFill>
                  <a:srgbClr val="000000"/>
                </a:solidFill>
                <a:latin typeface="Comic Sans MS" pitchFamily="66" charset="0"/>
              </a:rPr>
              <a:t>]&gt; (salmo 63,2)</a:t>
            </a:r>
            <a:r>
              <a:rPr lang="it-IT" altLang="it-IT" sz="2000" b="1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it-IT" altLang="it-IT" sz="2000" b="1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it-IT" altLang="it-IT" sz="2000" b="1" smtClean="0">
                <a:solidFill>
                  <a:srgbClr val="00FFFF"/>
                </a:solidFill>
                <a:latin typeface="Comic Sans MS" pitchFamily="66" charset="0"/>
              </a:rPr>
              <a:t>… un senso filosofico di Dio </a:t>
            </a:r>
            <a:r>
              <a:rPr lang="it-IT" altLang="it-IT" sz="2000" b="1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1400" b="1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it-IT" sz="1400" b="1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it-IT" sz="1400" b="1" smtClean="0">
                <a:solidFill>
                  <a:schemeClr val="bg1"/>
                </a:solidFill>
                <a:latin typeface="Comic Sans MS" pitchFamily="66" charset="0"/>
              </a:rPr>
              <a:t>L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a </a:t>
            </a:r>
            <a:r>
              <a:rPr lang="ja-JP" altLang="it-IT" sz="1800" smtClean="0">
                <a:solidFill>
                  <a:schemeClr val="bg1"/>
                </a:solidFill>
              </a:rPr>
              <a:t>“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quadruplice differenza</a:t>
            </a:r>
            <a:r>
              <a:rPr lang="ja-JP" altLang="it-IT" sz="1800" smtClean="0">
                <a:solidFill>
                  <a:schemeClr val="bg1"/>
                </a:solidFill>
              </a:rPr>
              <a:t>”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, il suggerimento di H.U. von Balthasar</a:t>
            </a:r>
            <a: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  <a:t>.</a:t>
            </a:r>
            <a:b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</a:br>
            <a:endParaRPr lang="it-IT" altLang="it-IT" sz="1400" b="1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13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6868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Il contesto: l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e tre </a:t>
            </a:r>
            <a:r>
              <a:rPr lang="ja-JP" altLang="it-IT" sz="2400" smtClean="0">
                <a:solidFill>
                  <a:schemeClr val="bg1"/>
                </a:solidFill>
              </a:rPr>
              <a:t>“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ferite</a:t>
            </a:r>
            <a:r>
              <a:rPr lang="ja-JP" altLang="it-IT" sz="2400" smtClean="0">
                <a:solidFill>
                  <a:schemeClr val="bg1"/>
                </a:solidFill>
              </a:rPr>
              <a:t>”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geocentrismo – antropocentrismo - coscenziocentrismo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cfr.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OTTO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esperienza umana del sacro: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       Insuperabile estraneità (</a:t>
            </a:r>
            <a:r>
              <a:rPr lang="it-IT" altLang="it-IT" sz="1800" i="1" smtClean="0">
                <a:solidFill>
                  <a:srgbClr val="FFFF00"/>
                </a:solidFill>
                <a:latin typeface="Comic Sans MS" pitchFamily="66" charset="0"/>
              </a:rPr>
              <a:t>tremendum 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); desiderante appartenen. (</a:t>
            </a:r>
            <a:r>
              <a:rPr lang="it-IT" altLang="it-IT" sz="1800" i="1" smtClean="0">
                <a:solidFill>
                  <a:srgbClr val="FFFF00"/>
                </a:solidFill>
                <a:latin typeface="Comic Sans MS" pitchFamily="66" charset="0"/>
              </a:rPr>
              <a:t>fascinans) </a:t>
            </a:r>
            <a:endParaRPr lang="it-IT" altLang="it-IT" sz="18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cfr.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HORKHEIMER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:  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Ganz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Anderes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&amp; totalità 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cfr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. TOMMASO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         paradossale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estraneità interiore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endParaRPr lang="it-IT" altLang="ja-JP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altLang="it-IT" sz="2800" b="1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DIO come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insorgente – indisponibile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endParaRPr lang="it-IT" altLang="ja-JP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Il divino non come salvag. gelosa di sé; ma come lasciar essere dell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altro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Un  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ritrarsi - donatore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  nè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  </a:t>
            </a:r>
            <a:r>
              <a:rPr lang="it-IT" altLang="it-IT" sz="2000" i="1" smtClean="0">
                <a:solidFill>
                  <a:srgbClr val="00FFFF"/>
                </a:solidFill>
                <a:latin typeface="Comic Sans MS" pitchFamily="66" charset="0"/>
              </a:rPr>
              <a:t>do ut des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; appiattisce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                                      nè  </a:t>
            </a:r>
            <a:r>
              <a:rPr lang="it-IT" altLang="it-IT" sz="2000" i="1" smtClean="0">
                <a:solidFill>
                  <a:srgbClr val="00FFFF"/>
                </a:solidFill>
                <a:latin typeface="Comic Sans MS" pitchFamily="66" charset="0"/>
              </a:rPr>
              <a:t>do si dederis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 ;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stravolge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bensì ….                           </a:t>
            </a:r>
            <a:r>
              <a:rPr lang="it-IT" altLang="it-IT" sz="2000" b="1" i="1" smtClean="0">
                <a:solidFill>
                  <a:srgbClr val="FFFF00"/>
                </a:solidFill>
                <a:latin typeface="Comic Sans MS" pitchFamily="66" charset="0"/>
              </a:rPr>
              <a:t>do ut aliis des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che non nega la sua costitutiva libertà, ma vi fa appello chi-amando.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/>
          <a:lstStyle/>
          <a:p>
            <a:pPr eaLnBrk="1" hangingPunct="1"/>
            <a:endParaRPr lang="it-IT" sz="4000" smtClean="0"/>
          </a:p>
        </p:txBody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5344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18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Per umanizzare 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uomo e volgerlo al </a:t>
            </a:r>
            <a:r>
              <a:rPr lang="it-IT" altLang="ja-JP" sz="2000" smtClean="0">
                <a:solidFill>
                  <a:srgbClr val="00FFFF"/>
                </a:solidFill>
                <a:latin typeface="Comic Sans MS" pitchFamily="66" charset="0"/>
              </a:rPr>
              <a:t>versante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ja-JP" sz="2000" smtClean="0">
                <a:solidFill>
                  <a:srgbClr val="00FFFF"/>
                </a:solidFill>
                <a:latin typeface="Comic Sans MS" pitchFamily="66" charset="0"/>
              </a:rPr>
              <a:t>spirituale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ja-JP" sz="2000" smtClean="0">
                <a:solidFill>
                  <a:srgbClr val="00FFFF"/>
                </a:solidFill>
                <a:latin typeface="Comic Sans MS" pitchFamily="66" charset="0"/>
              </a:rPr>
              <a:t>dell</a:t>
            </a:r>
            <a:r>
              <a:rPr lang="ja-JP" altLang="it-IT" sz="2000" smtClean="0">
                <a:solidFill>
                  <a:srgbClr val="00FFFF"/>
                </a:solidFill>
              </a:rPr>
              <a:t>’</a:t>
            </a:r>
            <a:r>
              <a:rPr lang="it-IT" altLang="ja-JP" sz="2000" smtClean="0">
                <a:solidFill>
                  <a:srgbClr val="00FFFF"/>
                </a:solidFill>
                <a:latin typeface="Comic Sans MS" pitchFamily="66" charset="0"/>
              </a:rPr>
              <a:t>esistere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Per una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rgbClr val="00FFFF"/>
                </a:solidFill>
                <a:latin typeface="Comic Sans MS" pitchFamily="66" charset="0"/>
              </a:rPr>
              <a:t>ragione patica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che lo colga come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rgbClr val="FFFF00"/>
                </a:solidFill>
                <a:latin typeface="Comic Sans MS" pitchFamily="66" charset="0"/>
              </a:rPr>
              <a:t>deità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evento processivo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endParaRPr lang="it-IT" altLang="ja-JP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Dio come  presenza che si sottrae ad ogni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presentificazione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endParaRPr lang="it-IT" altLang="ja-JP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C</a:t>
            </a:r>
            <a:r>
              <a:rPr lang="ja-JP" altLang="it-IT" sz="2000" smtClean="0">
                <a:solidFill>
                  <a:schemeClr val="bg1"/>
                </a:solidFill>
              </a:rPr>
              <a:t>‘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è una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identità energetica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endParaRPr lang="it-IT" altLang="ja-JP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tra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operare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di Dio e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divenire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dell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uomo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Io divengo grazie all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operare, che è Dio stesso,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nell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evento del </a:t>
            </a:r>
            <a:r>
              <a:rPr lang="it-IT" altLang="ja-JP" sz="2000" b="1" i="1" smtClean="0">
                <a:solidFill>
                  <a:srgbClr val="FFFF00"/>
                </a:solidFill>
                <a:latin typeface="Comic Sans MS" pitchFamily="66" charset="0"/>
              </a:rPr>
              <a:t>lasciar-essere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b="1" i="1" smtClean="0">
                <a:solidFill>
                  <a:srgbClr val="FFFF00"/>
                </a:solidFill>
                <a:latin typeface="Comic Sans MS" pitchFamily="66" charset="0"/>
              </a:rPr>
              <a:t>f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ino alla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analogia kenotica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che solo il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rgbClr val="FFFF00"/>
                </a:solidFill>
                <a:latin typeface="Comic Sans MS" pitchFamily="66" charset="0"/>
              </a:rPr>
              <a:t>distacco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coglie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E nell</a:t>
            </a:r>
            <a:r>
              <a:rPr lang="ja-JP" altLang="it-IT" sz="2400" smtClean="0">
                <a:solidFill>
                  <a:schemeClr val="bg1"/>
                </a:solidFill>
              </a:rPr>
              <a:t>’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 accesso umano all</a:t>
            </a:r>
            <a:r>
              <a:rPr lang="ja-JP" altLang="it-IT" sz="2400" smtClean="0">
                <a:solidFill>
                  <a:schemeClr val="bg1"/>
                </a:solidFill>
              </a:rPr>
              <a:t>’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ja-JP" sz="2400" smtClean="0">
                <a:solidFill>
                  <a:srgbClr val="00FFFF"/>
                </a:solidFill>
                <a:latin typeface="Comic Sans MS" pitchFamily="66" charset="0"/>
              </a:rPr>
              <a:t>originalità di ciascuno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alla </a:t>
            </a:r>
            <a:r>
              <a:rPr lang="it-IT" altLang="it-IT" sz="2400" i="1" smtClean="0">
                <a:solidFill>
                  <a:srgbClr val="00FFFF"/>
                </a:solidFill>
                <a:latin typeface="Comic Sans MS" pitchFamily="66" charset="0"/>
              </a:rPr>
              <a:t>identità personale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strutturalmente mediato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dall</a:t>
            </a:r>
            <a:r>
              <a:rPr lang="ja-JP" altLang="it-IT" sz="2400" smtClean="0">
                <a:solidFill>
                  <a:srgbClr val="FFFF00"/>
                </a:solidFill>
              </a:rPr>
              <a:t>’</a:t>
            </a:r>
            <a:r>
              <a:rPr lang="it-IT" altLang="ja-JP" sz="2400" smtClean="0">
                <a:solidFill>
                  <a:srgbClr val="FFFF00"/>
                </a:solidFill>
                <a:latin typeface="Comic Sans MS" pitchFamily="66" charset="0"/>
              </a:rPr>
              <a:t>alterità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si schiude qualcosa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di </a:t>
            </a:r>
            <a:r>
              <a:rPr lang="it-IT" altLang="it-IT" sz="2400" i="1" smtClean="0">
                <a:solidFill>
                  <a:schemeClr val="bg1"/>
                </a:solidFill>
                <a:latin typeface="Comic Sans MS" pitchFamily="66" charset="0"/>
              </a:rPr>
              <a:t>radicalmente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e </a:t>
            </a:r>
            <a:r>
              <a:rPr lang="it-IT" altLang="it-IT" sz="2400" i="1" smtClean="0">
                <a:solidFill>
                  <a:schemeClr val="bg1"/>
                </a:solidFill>
                <a:latin typeface="Comic Sans MS" pitchFamily="66" charset="0"/>
              </a:rPr>
              <a:t>propriamente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divino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. </a:t>
            </a:r>
          </a:p>
          <a:p>
            <a:pPr eaLnBrk="1" hangingPunct="1">
              <a:lnSpc>
                <a:spcPct val="80000"/>
              </a:lnSpc>
            </a:pPr>
            <a:endParaRPr lang="it-IT" altLang="it-IT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/>
          <a:lstStyle/>
          <a:p>
            <a:pPr eaLnBrk="1" hangingPunct="1"/>
            <a:endParaRPr lang="it-IT" sz="4000" smtClean="0"/>
          </a:p>
        </p:txBody>
      </p:sp>
      <p:sp>
        <p:nvSpPr>
          <p:cNvPr id="1034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229600" cy="5943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Ruolo della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rgbClr val="00FFFF"/>
                </a:solidFill>
                <a:latin typeface="Comic Sans MS" pitchFamily="66" charset="0"/>
              </a:rPr>
              <a:t>soglia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: prendervi dimora </a:t>
            </a:r>
            <a:r>
              <a:rPr lang="it-IT" altLang="ja-JP" sz="2000" smtClean="0">
                <a:solidFill>
                  <a:srgbClr val="000000"/>
                </a:solidFill>
                <a:latin typeface="Comic Sans MS" pitchFamily="66" charset="0"/>
              </a:rPr>
              <a:t>(cfr.icona </a:t>
            </a:r>
            <a:r>
              <a:rPr lang="it-IT" altLang="ja-JP" sz="2000" i="1" smtClean="0">
                <a:solidFill>
                  <a:srgbClr val="000000"/>
                </a:solidFill>
                <a:latin typeface="Comic Sans MS" pitchFamily="66" charset="0"/>
              </a:rPr>
              <a:t>Annunciata</a:t>
            </a:r>
            <a:r>
              <a:rPr lang="it-IT" altLang="ja-JP" sz="2000" smtClean="0">
                <a:solidFill>
                  <a:srgbClr val="000000"/>
                </a:solidFill>
                <a:latin typeface="Comic Sans MS" pitchFamily="66" charset="0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All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origine c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è reciproca </a:t>
            </a:r>
            <a:r>
              <a:rPr lang="it-IT" altLang="ja-JP" sz="2000" i="1" smtClean="0">
                <a:solidFill>
                  <a:srgbClr val="FFFF00"/>
                </a:solidFill>
                <a:latin typeface="Comic Sans MS" pitchFamily="66" charset="0"/>
              </a:rPr>
              <a:t>accoglienza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, misteriosa </a:t>
            </a:r>
            <a:r>
              <a:rPr lang="it-IT" altLang="ja-JP" sz="2000" smtClean="0">
                <a:solidFill>
                  <a:srgbClr val="FFFF00"/>
                </a:solidFill>
                <a:latin typeface="Comic Sans MS" pitchFamily="66" charset="0"/>
              </a:rPr>
              <a:t>correlazione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di parola e cosa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  sguardo e apparizione/mondo e coscienza/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  suono e silenzio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la Verità non è un contenuto, è un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modo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di… essere: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Si schiude una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ingiustificabile gratuità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                     indomabile </a:t>
            </a:r>
            <a:r>
              <a:rPr lang="it-IT" altLang="it-IT" sz="2000" i="1" smtClean="0">
                <a:solidFill>
                  <a:srgbClr val="00FFFF"/>
                </a:solidFill>
                <a:latin typeface="Comic Sans MS" pitchFamily="66" charset="0"/>
              </a:rPr>
              <a:t>Ab-grund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  senza-perché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È una presa di distanza dall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ordinario abituale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400" smtClean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La domanda filosofica è così restituita a sé stessa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i="1" smtClean="0">
                <a:solidFill>
                  <a:srgbClr val="00FFFF"/>
                </a:solidFill>
                <a:latin typeface="Comic Sans MS" pitchFamily="66" charset="0"/>
              </a:rPr>
              <a:t>come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domanda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, proprio a motivo della questione di Dìo: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Mistero da scrutare nella identità più propria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attraverso il pensiero di quella </a:t>
            </a:r>
            <a:r>
              <a:rPr lang="it-IT" altLang="it-IT" sz="2400" i="1" smtClean="0">
                <a:solidFill>
                  <a:srgbClr val="FFFF00"/>
                </a:solidFill>
                <a:latin typeface="Comic Sans MS" pitchFamily="66" charset="0"/>
              </a:rPr>
              <a:t>differenza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che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-le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scienze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tralasciano o obliano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-la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fede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supera, nella fiduciosa speranza di un riscatto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dell</a:t>
            </a:r>
            <a:r>
              <a:rPr lang="ja-JP" altLang="it-IT" sz="2400" smtClean="0">
                <a:solidFill>
                  <a:schemeClr val="bg1"/>
                </a:solidFill>
              </a:rPr>
              <a:t>’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esistenza  dalle sue contraddizioni</a:t>
            </a:r>
          </a:p>
          <a:p>
            <a:pPr eaLnBrk="1" hangingPunct="1">
              <a:lnSpc>
                <a:spcPct val="80000"/>
              </a:lnSpc>
            </a:pPr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Titolo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 altLang="it-IT" smtClean="0"/>
          </a:p>
        </p:txBody>
      </p:sp>
      <p:sp>
        <p:nvSpPr>
          <p:cNvPr id="104450" name="Segnaposto contenuto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i="1" smtClean="0"/>
              <a:t>&lt;&lt;L’aldilà da cui proviene…il volto in quanto traccia.Il volto è nella traccia dell’Assente assolutamente dileguato.[…]</a:t>
            </a:r>
            <a:r>
              <a:rPr lang="it-IT" altLang="it-IT" smtClean="0"/>
              <a:t>Il volto</a:t>
            </a:r>
          </a:p>
          <a:p>
            <a:pPr marL="0" indent="0">
              <a:buFontTx/>
              <a:buNone/>
            </a:pPr>
            <a:r>
              <a:rPr lang="it-IT" altLang="it-IT" smtClean="0"/>
              <a:t>In Ferretti 208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/>
          <a:lstStyle/>
          <a:p>
            <a:pPr eaLnBrk="1" hangingPunct="1"/>
            <a:endParaRPr lang="it-IT" sz="2800" b="1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054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74638"/>
            <a:ext cx="8839200" cy="65071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Cfr. </a:t>
            </a:r>
            <a:r>
              <a:rPr lang="it-IT" altLang="it-IT" sz="2400" smtClean="0">
                <a:solidFill>
                  <a:srgbClr val="C00000"/>
                </a:solidFill>
                <a:latin typeface="Comic Sans MS" pitchFamily="66" charset="0"/>
              </a:rPr>
              <a:t>H.U. von BALTHASAR e </a:t>
            </a:r>
            <a:r>
              <a:rPr lang="ja-JP" altLang="it-IT" sz="2400" smtClean="0">
                <a:solidFill>
                  <a:srgbClr val="C00000"/>
                </a:solidFill>
              </a:rPr>
              <a:t>“</a:t>
            </a:r>
            <a:r>
              <a:rPr lang="it-IT" altLang="ja-JP" sz="2400" smtClean="0">
                <a:solidFill>
                  <a:srgbClr val="C00000"/>
                </a:solidFill>
                <a:latin typeface="Comic Sans MS" pitchFamily="66" charset="0"/>
              </a:rPr>
              <a:t>La quadruplice differenza</a:t>
            </a:r>
            <a:r>
              <a:rPr lang="ja-JP" altLang="it-IT" sz="2400" smtClean="0">
                <a:solidFill>
                  <a:srgbClr val="C00000"/>
                </a:solidFill>
              </a:rPr>
              <a:t>”</a:t>
            </a:r>
            <a:endParaRPr lang="it-IT" altLang="ja-JP" sz="2400" smtClean="0">
              <a:solidFill>
                <a:srgbClr val="C00000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b="1" smtClean="0">
                <a:solidFill>
                  <a:schemeClr val="bg1"/>
                </a:solidFill>
                <a:latin typeface="Comic Sans MS" pitchFamily="66" charset="0"/>
              </a:rPr>
              <a:t>AT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Es. 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3,14: </a:t>
            </a:r>
            <a:r>
              <a:rPr lang="it-IT" altLang="it-IT" sz="2000" b="1" smtClean="0">
                <a:solidFill>
                  <a:srgbClr val="00FFFF"/>
                </a:solidFill>
                <a:latin typeface="Comic Sans MS" pitchFamily="66" charset="0"/>
              </a:rPr>
              <a:t>JHWH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-sono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Colui che è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-sono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Chi sono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-sono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Chi mi pare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il Vivente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r>
              <a:rPr lang="it-IT" altLang="ja-JP" sz="2000" i="1" smtClean="0">
                <a:solidFill>
                  <a:schemeClr val="bg1"/>
                </a:solidFill>
                <a:latin typeface="Comic Sans MS" pitchFamily="66" charset="0"/>
              </a:rPr>
              <a:t> (Ap.)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rgbClr val="000000"/>
                </a:solidFill>
                <a:latin typeface="Comic Sans MS" pitchFamily="66" charset="0"/>
              </a:rPr>
              <a:t>Ovvero: …&lt;Sono chi sono&gt;;&lt; sono chi vive&gt; 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rgbClr val="000000"/>
                </a:solidFill>
                <a:latin typeface="Comic Sans MS" pitchFamily="66" charset="0"/>
              </a:rPr>
              <a:t>&lt;Ci sono&gt;: si lega AT e NT (Mc 16,6: il tetragramma non è smentito, ma reso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rgbClr val="000000"/>
                </a:solidFill>
                <a:latin typeface="Comic Sans MS" pitchFamily="66" charset="0"/>
              </a:rPr>
              <a:t>Pronunciabile:”non è qui, è Risorto!”)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b="1" smtClean="0">
                <a:solidFill>
                  <a:schemeClr val="bg1"/>
                </a:solidFill>
                <a:latin typeface="Comic Sans MS" pitchFamily="66" charset="0"/>
              </a:rPr>
              <a:t>NT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: </a:t>
            </a:r>
            <a:r>
              <a:rPr lang="it-IT" altLang="it-IT" sz="2400" i="1" smtClean="0">
                <a:solidFill>
                  <a:srgbClr val="FFFF00"/>
                </a:solidFill>
                <a:latin typeface="Comic Sans MS" pitchFamily="66" charset="0"/>
              </a:rPr>
              <a:t>1Gv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. 1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: …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il </a:t>
            </a: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Chi-amante : </a:t>
            </a:r>
            <a:r>
              <a:rPr lang="it-IT" altLang="it-IT" sz="2400" b="1" smtClean="0">
                <a:latin typeface="Comic Sans MS" pitchFamily="66" charset="0"/>
              </a:rPr>
              <a:t>il dirsi di Dio è il suo darsi</a:t>
            </a:r>
            <a:endParaRPr lang="it-IT" altLang="it-IT" sz="1800" b="1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Ma il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Seynlassen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non si congeda né separa dal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Seinlassen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è senza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separazione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e senza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confusione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col mondo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-è un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potere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non egemone e possessivo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-è un… vuoto di potere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-è  </a:t>
            </a:r>
            <a:r>
              <a:rPr lang="it-IT" altLang="it-IT" sz="2400" b="1" i="1" smtClean="0">
                <a:solidFill>
                  <a:srgbClr val="FFFF00"/>
                </a:solidFill>
                <a:latin typeface="Comic Sans MS" pitchFamily="66" charset="0"/>
              </a:rPr>
              <a:t>abban-dono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 …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PANTOCRATORE</a:t>
            </a:r>
            <a:r>
              <a:rPr lang="it-IT" altLang="it-IT" sz="1800" smtClean="0">
                <a:solidFill>
                  <a:srgbClr val="000000"/>
                </a:solidFill>
                <a:latin typeface="Comic Sans MS" pitchFamily="66" charset="0"/>
              </a:rPr>
              <a:t> …diffusivo comunionale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del mondo alla libertà di essere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fino in fondo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ciò che sceglie;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un </a:t>
            </a:r>
            <a:r>
              <a:rPr lang="it-IT" altLang="it-IT" sz="2000" b="1" i="1" smtClean="0">
                <a:solidFill>
                  <a:schemeClr val="bg1"/>
                </a:solidFill>
                <a:latin typeface="Comic Sans MS" pitchFamily="66" charset="0"/>
              </a:rPr>
              <a:t>reggere che </a:t>
            </a:r>
            <a:r>
              <a:rPr lang="it-IT" altLang="it-IT" sz="2400" b="1" i="1" smtClean="0">
                <a:solidFill>
                  <a:srgbClr val="00FFFF"/>
                </a:solidFill>
                <a:latin typeface="Comic Sans MS" pitchFamily="66" charset="0"/>
              </a:rPr>
              <a:t>abbraccia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trascendente immanenza/immanenza trascendente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(cfr. Iconologia: Cristo di Cefalù, sec. Dionigi Aeropagita (i/t);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                       Cristo di Monreale, sec. Massimo il Confessore (t/i)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(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T. Bello: … non mi importa sapere 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chi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 Dio è, mi 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basta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sapere 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da che parte 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sta.)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97286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106499" name="Rectangle 7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it-IT" altLang="it-IT" sz="2800">
              <a:latin typeface="Arial" pitchFamily="34" charset="0"/>
            </a:endParaRPr>
          </a:p>
        </p:txBody>
      </p:sp>
      <p:pic>
        <p:nvPicPr>
          <p:cNvPr id="106500" name="Picture 8" descr="cristo ce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30188"/>
            <a:ext cx="8229600" cy="6397625"/>
          </a:xfrm>
          <a:ln w="28575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9671</TotalTime>
  <Words>610</Words>
  <Application>Microsoft Macintosh PowerPoint</Application>
  <PresentationFormat>Presentazione su schermo (4:3)</PresentationFormat>
  <Paragraphs>69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Struttura predefinita</vt:lpstr>
      <vt:lpstr> FACOLTA’ TEOLOGICA di SICILIA  “S. Giovanni Evangelista”  ____________________________________________________________    TEOLOGIA FILOSOFICA      III anno IT   ____________________________________________________  Maria Antonietta Spinosa</vt:lpstr>
      <vt:lpstr> CONCLUSIONE - COSA  Dio è per me  DA TIMOROSI A TIMORATI &lt;o Dio, TU sei il mio Dio, [dall’aurora ti cerco]&gt; (salmo 63,2) … un senso filosofico di Dio   La “quadruplice differenza”, il suggerimento di H.U. von Balthasar.  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Giovanni</dc:creator>
  <cp:lastModifiedBy>Giovanni</cp:lastModifiedBy>
  <cp:revision>457</cp:revision>
  <cp:lastPrinted>1601-01-01T00:00:00Z</cp:lastPrinted>
  <dcterms:created xsi:type="dcterms:W3CDTF">1601-01-01T00:00:00Z</dcterms:created>
  <dcterms:modified xsi:type="dcterms:W3CDTF">2022-04-28T10:56:48Z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