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306" r:id="rId3"/>
    <p:sldId id="338" r:id="rId4"/>
    <p:sldId id="307" r:id="rId5"/>
    <p:sldId id="308" r:id="rId6"/>
    <p:sldId id="309" r:id="rId7"/>
    <p:sldId id="310" r:id="rId8"/>
    <p:sldId id="311" r:id="rId9"/>
    <p:sldId id="312" r:id="rId10"/>
    <p:sldId id="317" r:id="rId11"/>
    <p:sldId id="314" r:id="rId12"/>
    <p:sldId id="313" r:id="rId13"/>
    <p:sldId id="324" r:id="rId14"/>
    <p:sldId id="339" r:id="rId15"/>
    <p:sldId id="341" r:id="rId16"/>
    <p:sldId id="344" r:id="rId17"/>
    <p:sldId id="340" r:id="rId18"/>
    <p:sldId id="342" r:id="rId19"/>
    <p:sldId id="343" r:id="rId20"/>
    <p:sldId id="325" r:id="rId21"/>
    <p:sldId id="334" r:id="rId22"/>
    <p:sldId id="345" r:id="rId23"/>
    <p:sldId id="347" r:id="rId24"/>
    <p:sldId id="348" r:id="rId25"/>
    <p:sldId id="349" r:id="rId26"/>
    <p:sldId id="346" r:id="rId27"/>
    <p:sldId id="350" r:id="rId28"/>
    <p:sldId id="351" r:id="rId29"/>
    <p:sldId id="326" r:id="rId3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843"/>
    <p:restoredTop sz="94662"/>
  </p:normalViewPr>
  <p:slideViewPr>
    <p:cSldViewPr>
      <p:cViewPr varScale="1">
        <p:scale>
          <a:sx n="81" d="100"/>
          <a:sy n="81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24DF1F-88CE-42CF-BFF4-711019403FC6}" type="datetimeFigureOut">
              <a:rPr lang="it-IT" altLang="it-IT"/>
              <a:pPr/>
              <a:t>18/03/2022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B42826-34AD-49FD-B19F-7B8F1549D3B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B9843-DB54-47DC-9D55-73B3737109C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64552-5AF1-4D7C-BA4B-C755639E43C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01D444-49C6-4ADB-9F7B-D98FCC6218D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A6550C-BD1B-4A72-9316-0AA86EC1245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368FFE-76AE-4A2E-BB72-3C69D34A0BC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A784D-6735-45AF-81D9-AA100BAB601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F7DCD8-501A-420D-A4FD-0F372D314DD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4904E-4603-42B4-8382-9971ABDE9BA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5E61C-F28B-4832-9571-C087C7A8197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79A72C-335F-492F-9A70-F90AF88C7B5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BFE19-642D-4728-A82B-630EB53744F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2BF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fld id="{DD1B9467-A54B-4907-9425-E6D3892361C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altLang="it-IT" sz="1800" b="1" smtClean="0"/>
              <a:t/>
            </a:r>
            <a:br>
              <a:rPr lang="it-IT" altLang="it-IT" sz="1800" b="1" smtClean="0"/>
            </a:b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FACOLTA</a:t>
            </a:r>
            <a:r>
              <a:rPr lang="ja-JP" altLang="it-IT" sz="2400" b="1" smtClean="0">
                <a:solidFill>
                  <a:schemeClr val="bg1"/>
                </a:solidFill>
              </a:rPr>
              <a:t>’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 TEOLOGICA di SICILIA </a:t>
            </a:r>
            <a:b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ja-JP" altLang="it-IT" sz="2400" b="1" smtClean="0">
                <a:solidFill>
                  <a:schemeClr val="bg1"/>
                </a:solidFill>
              </a:rPr>
              <a:t>“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S. Giovanni Evangelista</a:t>
            </a:r>
            <a:r>
              <a:rPr lang="ja-JP" altLang="it-IT" sz="2400" b="1" smtClean="0">
                <a:solidFill>
                  <a:schemeClr val="bg1"/>
                </a:solidFill>
              </a:rPr>
              <a:t>”</a:t>
            </a:r>
            <a:r>
              <a:rPr lang="it-IT" altLang="ja-JP" sz="2400" b="1" smtClean="0">
                <a:latin typeface="Comic Sans MS" pitchFamily="66" charset="0"/>
              </a:rPr>
              <a:t/>
            </a:r>
            <a:br>
              <a:rPr lang="it-IT" altLang="ja-JP" sz="2400" b="1" smtClean="0">
                <a:latin typeface="Comic Sans MS" pitchFamily="66" charset="0"/>
              </a:rPr>
            </a:br>
            <a:r>
              <a:rPr lang="it-IT" altLang="ja-JP" sz="2400" b="1" smtClean="0">
                <a:latin typeface="Comic Sans MS" pitchFamily="66" charset="0"/>
              </a:rPr>
              <a:t/>
            </a:r>
            <a:br>
              <a:rPr lang="it-IT" altLang="ja-JP" sz="2400" b="1" smtClean="0"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____________________________________________________________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3600" b="1" smtClean="0">
                <a:solidFill>
                  <a:srgbClr val="941651"/>
                </a:solidFill>
                <a:latin typeface="Comic Sans MS" pitchFamily="66" charset="0"/>
              </a:rPr>
              <a:t>TEOLOGIA</a:t>
            </a:r>
            <a:r>
              <a:rPr lang="it-IT" altLang="ja-JP" sz="32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3600" b="1" smtClean="0">
                <a:solidFill>
                  <a:srgbClr val="941651"/>
                </a:solidFill>
                <a:latin typeface="Comic Sans MS" pitchFamily="66" charset="0"/>
              </a:rPr>
              <a:t>FILOSOFICA</a:t>
            </a: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b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8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>III anno IT</a:t>
            </a:r>
            <a:r>
              <a:rPr lang="it-IT" altLang="ja-JP" sz="2000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6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6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600" b="1" smtClean="0">
                <a:solidFill>
                  <a:schemeClr val="bg1"/>
                </a:solidFill>
                <a:latin typeface="Comic Sans MS" pitchFamily="66" charset="0"/>
              </a:rPr>
              <a:t>____________________________________________________</a:t>
            </a:r>
            <a:r>
              <a:rPr lang="it-IT" altLang="ja-JP" sz="16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600" smtClean="0">
                <a:latin typeface="Comic Sans MS" pitchFamily="66" charset="0"/>
              </a:rPr>
              <a:t/>
            </a:r>
            <a:br>
              <a:rPr lang="it-IT" altLang="ja-JP" sz="1600" smtClean="0">
                <a:latin typeface="Comic Sans MS" pitchFamily="66" charset="0"/>
              </a:rPr>
            </a:br>
            <a:r>
              <a:rPr lang="it-IT" altLang="ja-JP" sz="2400" b="1" i="1" smtClean="0">
                <a:solidFill>
                  <a:schemeClr val="bg1"/>
                </a:solidFill>
                <a:latin typeface="Comic Sans MS" pitchFamily="66" charset="0"/>
              </a:rPr>
              <a:t>Maria Antonietta Spinosa</a:t>
            </a:r>
            <a:endParaRPr lang="it-IT" altLang="it-IT" sz="2400" b="1" i="1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52400"/>
          </a:xfrm>
        </p:spPr>
        <p:txBody>
          <a:bodyPr/>
          <a:lstStyle/>
          <a:p>
            <a:pPr eaLnBrk="1" hangingPunct="1"/>
            <a:endParaRPr lang="it-IT" sz="4000" smtClean="0"/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"/>
            <a:ext cx="86868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18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18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c.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Interrogazione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4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AutoNum type="alphaUcParenR"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preziosità metafisica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congenita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nell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ente, da ancorare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 in quanto tale, ma  nell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ut sic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è la sua ragione profonda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- Il valore va ancorato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 per non venir vanificato: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autentico concetto di essere dice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perfezione fontale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B) la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bontà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ha valenza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trascendentale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e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analogica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Distinguiamo: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bontà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formale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bontà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attiva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Si tratta di saperla valorizzare.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2800" b="1">
                <a:solidFill>
                  <a:srgbClr val="FFFF00"/>
                </a:solidFill>
                <a:latin typeface="Comic Sans MS" charset="0"/>
                <a:ea typeface="+mj-ea"/>
                <a:cs typeface="+mj-cs"/>
              </a:rPr>
              <a:t>II.STORIA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791200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</a:rPr>
              <a:t>1)</a:t>
            </a:r>
            <a:r>
              <a:rPr lang="it-IT" altLang="it-IT" sz="2000" smtClean="0"/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Soluzioni del rapporto Bontà/ essere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lphaUcParenR"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DIGNITA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della trascendentalità ontologica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PARMENIDE-ARISTOTELE-TOMMASO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B) DIALETTICA/NEGAZIONE di essa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GNOSTICI - MANICHEI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–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CATARI - SCHOPENHAUER)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C) carattere assiologicamente NEUTRO del reale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SCHELER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2) strutturale efficienza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essere?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NEGAZIONE (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PRAGMATISMO-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MARXISMO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AFFERMAZIONE 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TOMISMO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 ente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=entelecheia</a:t>
            </a:r>
          </a:p>
          <a:p>
            <a:pPr marL="381000" indent="-381000" eaLnBrk="1" hangingPunct="1">
              <a:lnSpc>
                <a:spcPct val="80000"/>
              </a:lnSpc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3)  tali realtà insufficienti rinviano a un ASSoluto?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-ma ci si arresta al finito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-si rinvia entro la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totalità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 cui la cosa fa parte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si coglie che, se TUTTE le realtà risultano insuffic. e la totalità è somma di esse, necessariamente occorre uscire dal plesso del finito per trovare un ab-soluto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2400" b="1">
                <a:solidFill>
                  <a:srgbClr val="FFFF00"/>
                </a:solidFill>
                <a:latin typeface="Comic Sans MS" charset="0"/>
                <a:ea typeface="+mj-ea"/>
                <a:cs typeface="+mj-cs"/>
              </a:rPr>
              <a:t>III</a:t>
            </a:r>
            <a:r>
              <a:rPr lang="it-IT" sz="2000">
                <a:latin typeface="Comic Sans MS" charset="0"/>
                <a:ea typeface="+mj-ea"/>
                <a:cs typeface="+mj-cs"/>
              </a:rPr>
              <a:t>. </a:t>
            </a:r>
            <a:r>
              <a:rPr lang="it-IT" sz="2400" b="1">
                <a:solidFill>
                  <a:srgbClr val="FFFF00"/>
                </a:solidFill>
                <a:latin typeface="Comic Sans MS" charset="0"/>
                <a:ea typeface="+mj-ea"/>
                <a:cs typeface="+mj-cs"/>
              </a:rPr>
              <a:t>CRITICA-</a:t>
            </a:r>
            <a:r>
              <a:rPr lang="it-IT" sz="2400" b="1">
                <a:solidFill>
                  <a:srgbClr val="00FFFF"/>
                </a:solidFill>
                <a:latin typeface="Comic Sans MS" charset="0"/>
                <a:ea typeface="+mj-ea"/>
                <a:cs typeface="+mj-cs"/>
              </a:rPr>
              <a:t> argomentazione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763000" cy="5715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 IN 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TOMMASO-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la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seconda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via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è la via che approfondisce la prima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( Cfr Aristotele; TOMMASO in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Summa Th 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):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dal divenire a motivazione della efficienza insita.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  </a:t>
            </a:r>
            <a:r>
              <a:rPr lang="it-IT" altLang="it-IT" sz="1800" smtClean="0">
                <a:solidFill>
                  <a:srgbClr val="FFFF00"/>
                </a:solidFill>
                <a:latin typeface="Comic Sans MS" pitchFamily="66" charset="0"/>
              </a:rPr>
              <a:t>struttura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argomentazione: momenti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a) il </a:t>
            </a:r>
            <a:r>
              <a:rPr lang="it-IT" altLang="it-IT" sz="2000" b="1" i="1" smtClean="0">
                <a:latin typeface="Comic Sans MS" pitchFamily="66" charset="0"/>
              </a:rPr>
              <a:t>fatto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esistono efficienze: in h. e in altri enti, MA limitate:a condiz che…, in dip da/per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subord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accidentale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 subord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essenziale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) </a:t>
            </a:r>
            <a:r>
              <a:rPr lang="it-IT" altLang="it-IT" sz="2000" b="1" i="1" smtClean="0">
                <a:solidFill>
                  <a:srgbClr val="000000"/>
                </a:solidFill>
                <a:latin typeface="Comic Sans MS" pitchFamily="66" charset="0"/>
              </a:rPr>
              <a:t>Impossibilità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di un processo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infinito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se si sopprime la causa, si sopprime 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effetto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Ma un universo inteso come un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tutto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non spiegherebbe  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efficienza,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sarebbe una petizione di ppio.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c) </a:t>
            </a:r>
            <a:r>
              <a:rPr lang="it-IT" altLang="it-IT" sz="2000" b="1" i="1" smtClean="0">
                <a:solidFill>
                  <a:srgbClr val="000000"/>
                </a:solidFill>
                <a:latin typeface="Comic Sans MS" pitchFamily="66" charset="0"/>
              </a:rPr>
              <a:t>Necessità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di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cercare “fuori” una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Causa Incausata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,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                                              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assoluta: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chiamata 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Dio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da tutti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                         identificata col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Motore universale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algn="l" eaLnBrk="1" hangingPunct="1"/>
            <a:r>
              <a:rPr lang="it-IT" altLang="it-IT" sz="2000" smtClean="0">
                <a:latin typeface="Comic Sans MS" pitchFamily="66" charset="0"/>
              </a:rPr>
              <a:t/>
            </a:r>
            <a:br>
              <a:rPr lang="it-IT" altLang="it-IT" sz="2000" smtClean="0">
                <a:latin typeface="Comic Sans MS" pitchFamily="66" charset="0"/>
              </a:rPr>
            </a:br>
            <a:r>
              <a:rPr lang="it-IT" altLang="it-IT" sz="2000" smtClean="0">
                <a:latin typeface="Comic Sans MS" pitchFamily="66" charset="0"/>
              </a:rPr>
              <a:t>2.2.1.</a:t>
            </a:r>
            <a:r>
              <a:rPr lang="it-IT" altLang="it-IT" sz="2000" b="1" i="1" smtClean="0">
                <a:latin typeface="Comic Sans MS" pitchFamily="66" charset="0"/>
              </a:rPr>
              <a:t>Sentieri interrotti </a:t>
            </a:r>
            <a:r>
              <a:rPr lang="it-IT" altLang="it-IT" sz="2000" smtClean="0">
                <a:latin typeface="Comic Sans MS" pitchFamily="66" charset="0"/>
              </a:rPr>
              <a:t>: 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se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Dio c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   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000" b="1" smtClean="0">
                <a:solidFill>
                  <a:schemeClr val="bg1"/>
                </a:solidFill>
              </a:rPr>
              <a:t>’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2.2.1.2.3. </a:t>
            </a:r>
            <a:r>
              <a:rPr lang="it-IT" altLang="ja-JP" sz="2000" b="1" smtClean="0">
                <a:solidFill>
                  <a:srgbClr val="C00000"/>
                </a:solidFill>
                <a:latin typeface="Comic Sans MS" pitchFamily="66" charset="0"/>
              </a:rPr>
              <a:t>della CONTINGENZA</a:t>
            </a:r>
            <a:r>
              <a:rPr lang="it-IT" altLang="ja-JP" sz="200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571500" indent="-571500" eaLnBrk="1" hangingPunct="1">
              <a:buFontTx/>
              <a:buAutoNum type="romanUcPeriod"/>
            </a:pPr>
            <a:endParaRPr lang="it-IT" altLang="it-IT" sz="280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571500" indent="-571500" eaLnBrk="1" hangingPunct="1">
              <a:buFontTx/>
              <a:buAutoNum type="romanUcPeriod"/>
            </a:pP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Formulazione</a:t>
            </a:r>
          </a:p>
          <a:p>
            <a:pPr marL="571500" indent="-571500" eaLnBrk="1" hangingPunct="1">
              <a:buFontTx/>
              <a:buNone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Si passa da consideraz ab intra a constataz ad extra sulla realtà umana e cosmica (precarietà ed ordine relativo).</a:t>
            </a:r>
          </a:p>
          <a:p>
            <a:pPr marL="571500" indent="-571500" eaLnBrk="1" hangingPunct="1">
              <a:buFontTx/>
              <a:buNone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Domanda : 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Sono annunciatori di qualc; rimandano </a:t>
            </a:r>
            <a:r>
              <a:rPr lang="it-IT" altLang="it-IT" sz="2000" i="1" smtClean="0">
                <a:solidFill>
                  <a:srgbClr val="FFFFFF"/>
                </a:solidFill>
                <a:latin typeface="Comic Sans MS" pitchFamily="66" charset="0"/>
              </a:rPr>
              <a:t>a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 o rinviano </a:t>
            </a:r>
            <a:r>
              <a:rPr lang="it-IT" altLang="it-IT" sz="2000" i="1" smtClean="0">
                <a:solidFill>
                  <a:srgbClr val="FFFFFF"/>
                </a:solidFill>
                <a:latin typeface="Comic Sans MS" pitchFamily="66" charset="0"/>
              </a:rPr>
              <a:t>verso …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?</a:t>
            </a:r>
          </a:p>
          <a:p>
            <a:pPr marL="571500" indent="-571500" eaLnBrk="1" hangingPunct="1">
              <a:buFontTx/>
              <a:buAutoNum type="alphaLcPeriod"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Dati 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di esperienza : la realtà è transeunte </a:t>
            </a:r>
          </a:p>
          <a:p>
            <a:pPr marL="571500" indent="-571500"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b. Problematicità</a:t>
            </a:r>
          </a:p>
          <a:p>
            <a:pPr marL="571500" indent="-571500" eaLnBrk="1" hangingPunct="1">
              <a:buFontTx/>
              <a:buChar char="-"/>
            </a:pPr>
            <a:r>
              <a:rPr lang="it-IT" altLang="it-IT" sz="2000" smtClean="0">
                <a:solidFill>
                  <a:schemeClr val="tx2"/>
                </a:solidFill>
                <a:latin typeface="Comic Sans MS" pitchFamily="66" charset="0"/>
              </a:rPr>
              <a:t>Molteplicità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degli esistenti</a:t>
            </a:r>
          </a:p>
          <a:p>
            <a:pPr marL="571500" indent="-571500" eaLnBrk="1" hangingPunct="1">
              <a:buFontTx/>
              <a:buChar char="-"/>
            </a:pP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Limite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degli esistenti: ciascuno è ..un altro, irripetibile e originale; </a:t>
            </a:r>
          </a:p>
          <a:p>
            <a:pPr marL="571500" indent="-571500" eaLnBrk="1" hangingPunct="1">
              <a:buFontTx/>
              <a:buChar char="-"/>
            </a:pP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Precarietà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degli esistenti</a:t>
            </a:r>
          </a:p>
          <a:p>
            <a:pPr marL="571500" indent="-571500" eaLnBrk="1" hangingPunct="1">
              <a:buFontTx/>
              <a:buAutoNum type="alphaLcPeriod"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686800" cy="533400"/>
          </a:xfrm>
        </p:spPr>
        <p:txBody>
          <a:bodyPr/>
          <a:lstStyle/>
          <a:p>
            <a:pPr algn="l"/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b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</a:b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  c.Interrogazione</a:t>
            </a:r>
            <a:b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</a:br>
            <a:endParaRPr lang="it-IT" altLang="it-IT" sz="2800" smtClean="0"/>
          </a:p>
        </p:txBody>
      </p:sp>
      <p:sp>
        <p:nvSpPr>
          <p:cNvPr id="27650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685800"/>
            <a:ext cx="8839200" cy="5943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it-IT" altLang="it-IT" sz="2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it-IT" altLang="it-IT" sz="2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Si rilevano 3 orientam: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a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it-IT" altLang="it-IT" sz="2000" smtClean="0">
                <a:solidFill>
                  <a:srgbClr val="92F4FC"/>
                </a:solidFill>
                <a:latin typeface="Comic Sans MS" pitchFamily="66" charset="0"/>
              </a:rPr>
              <a:t>Illusorietà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 dei dati esperienziali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b) </a:t>
            </a:r>
            <a:r>
              <a:rPr lang="it-IT" altLang="it-IT" sz="2000" smtClean="0">
                <a:solidFill>
                  <a:srgbClr val="92F4FC"/>
                </a:solidFill>
                <a:latin typeface="Comic Sans MS" pitchFamily="66" charset="0"/>
              </a:rPr>
              <a:t>Insignificanza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 teologica dei dati esperienziali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c) </a:t>
            </a:r>
            <a:r>
              <a:rPr lang="it-IT" altLang="it-IT" sz="2000" smtClean="0">
                <a:solidFill>
                  <a:srgbClr val="92F4FC"/>
                </a:solidFill>
                <a:latin typeface="Comic Sans MS" pitchFamily="66" charset="0"/>
              </a:rPr>
              <a:t>Esigenza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 dell’Assoluto</a:t>
            </a:r>
            <a:endParaRPr lang="it-IT" altLang="it-IT" sz="2000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rgbClr val="0066FF"/>
                </a:solidFill>
                <a:latin typeface="Comic Sans MS" pitchFamily="66" charset="0"/>
              </a:rPr>
              <a:t>ROSMINI-FRIES-ANTISERI :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oggi c’è coscienza lucida della miseria hna </a:t>
            </a:r>
            <a:endParaRPr lang="it-IT" altLang="it-IT" sz="2000" smtClean="0">
              <a:solidFill>
                <a:srgbClr val="0066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609600"/>
          </a:xfrm>
        </p:spPr>
        <p:txBody>
          <a:bodyPr/>
          <a:lstStyle/>
          <a:p>
            <a:pPr algn="l"/>
            <a:r>
              <a:rPr lang="it-IT" altLang="it-IT" sz="3600" smtClean="0">
                <a:solidFill>
                  <a:srgbClr val="FFFF00"/>
                </a:solidFill>
                <a:latin typeface="Comic Sans MS" pitchFamily="66" charset="0"/>
              </a:rPr>
              <a:t>II</a:t>
            </a:r>
            <a:r>
              <a:rPr lang="it-IT" altLang="it-IT" smtClean="0">
                <a:solidFill>
                  <a:srgbClr val="FFFF00"/>
                </a:solidFill>
                <a:latin typeface="Comic Sans MS" pitchFamily="66" charset="0"/>
              </a:rPr>
              <a:t>. </a:t>
            </a: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STORIA</a:t>
            </a:r>
            <a:r>
              <a:rPr lang="it-IT" altLang="it-IT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it-IT" altLang="it-IT" smtClean="0"/>
          </a:p>
        </p:txBody>
      </p:sp>
      <p:sp>
        <p:nvSpPr>
          <p:cNvPr id="28674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763000" cy="5867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0066FF"/>
                </a:solidFill>
                <a:latin typeface="Comic Sans MS" pitchFamily="66" charset="0"/>
              </a:rPr>
              <a:t>KANT </a:t>
            </a:r>
            <a:r>
              <a:rPr lang="it-IT" altLang="it-IT" sz="2400" i="1" smtClean="0">
                <a:solidFill>
                  <a:srgbClr val="0066FF"/>
                </a:solidFill>
                <a:latin typeface="Comic Sans MS" pitchFamily="66" charset="0"/>
              </a:rPr>
              <a:t>Cfr.Unum argumentum e KRV (+Reflexiones)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a) Condensate sul ppio di causalità: né analitico, né sintetico, e semmai applicabile solo nel finito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b) inconsistenza della prova cosmol, che rinvia a quella ontol, a una costataz sull’essere stesso del ppio. La prova cosmol porterebbe ad un Essere Necess che, sec K, non è perciò stesso Dio (=essere perfettissimo)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ALESSI: le critiche mosse all’</a:t>
            </a:r>
            <a:r>
              <a:rPr lang="it-IT" altLang="ja-JP" sz="2000" smtClean="0">
                <a:solidFill>
                  <a:srgbClr val="FFFFFF"/>
                </a:solidFill>
                <a:latin typeface="Comic Sans MS" pitchFamily="66" charset="0"/>
              </a:rPr>
              <a:t>argom si rivelano frutto di frantendim</a:t>
            </a:r>
            <a:r>
              <a:rPr lang="it-IT" altLang="ja-JP" sz="2400" smtClean="0">
                <a:solidFill>
                  <a:srgbClr val="FFFFFF"/>
                </a:solidFill>
                <a:latin typeface="Comic Sans MS" pitchFamily="66" charset="0"/>
              </a:rPr>
              <a:t>; 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A=De LUBAC dice che la critica di K è al ppio fisico di causalità, newtonianamente inteso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B= l’essere non è da intedere solo come </a:t>
            </a:r>
            <a:r>
              <a:rPr lang="it-IT" altLang="it-IT" sz="2400" i="1" smtClean="0">
                <a:solidFill>
                  <a:srgbClr val="FFFFFF"/>
                </a:solidFill>
                <a:latin typeface="Comic Sans MS" pitchFamily="66" charset="0"/>
              </a:rPr>
              <a:t>complementum possibilitas, ma come actus essendi,  actualitas actualitatum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che fonda ogni qualità esistenziale; ed è in seno al coglim dell’Ess nec che si lo coglie come perfettissimo (</a:t>
            </a:r>
            <a:r>
              <a:rPr lang="it-IT" altLang="it-IT" sz="2400" i="1" smtClean="0">
                <a:solidFill>
                  <a:srgbClr val="FFFFFF"/>
                </a:solidFill>
                <a:latin typeface="Comic Sans MS" pitchFamily="66" charset="0"/>
              </a:rPr>
              <a:t>Ipsum esse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)</a:t>
            </a: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563562"/>
          </a:xfrm>
        </p:spPr>
        <p:txBody>
          <a:bodyPr/>
          <a:lstStyle/>
          <a:p>
            <a:pPr algn="l"/>
            <a:r>
              <a:rPr lang="it-IT" altLang="it-IT" sz="3200" smtClean="0">
                <a:solidFill>
                  <a:srgbClr val="00FFFF"/>
                </a:solidFill>
                <a:latin typeface="Comic Sans MS" pitchFamily="66" charset="0"/>
              </a:rPr>
              <a:t>Altre</a:t>
            </a:r>
            <a:r>
              <a:rPr lang="it-IT" altLang="it-IT" smtClean="0">
                <a:solidFill>
                  <a:srgbClr val="00FFFF"/>
                </a:solidFill>
              </a:rPr>
              <a:t> </a:t>
            </a:r>
            <a:r>
              <a:rPr lang="it-IT" altLang="it-IT" sz="3200" smtClean="0">
                <a:solidFill>
                  <a:srgbClr val="00FFFF"/>
                </a:solidFill>
                <a:latin typeface="Comic Sans MS" pitchFamily="66" charset="0"/>
              </a:rPr>
              <a:t>interpretazioni “PRO”</a:t>
            </a:r>
          </a:p>
        </p:txBody>
      </p:sp>
      <p:sp>
        <p:nvSpPr>
          <p:cNvPr id="29698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Risposta a obiez contro contingenza enti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A)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Distinzione tra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-conting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fisica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-conting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metafisica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B) Che ci sia determinaz nelle realtà non esclude che taluni esseri agiscano liberam; e anche chi risulta sogg a determinaz lo sarebbe per una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necess ipotetica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(agiscono cioè deterministicam a condiz di essere)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C) Circa i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monisti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: scambiano per totalità la pluralità di enti che la compone come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unum per accidens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; ed inoltre l’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esper contraddice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D) Tutto si spiega ammettendo la “</a:t>
            </a:r>
            <a:r>
              <a:rPr lang="it-IT" altLang="ja-JP" sz="2400" smtClean="0">
                <a:solidFill>
                  <a:srgbClr val="FFFF00"/>
                </a:solidFill>
                <a:latin typeface="Comic Sans MS" pitchFamily="66" charset="0"/>
              </a:rPr>
              <a:t>distinzione reale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”</a:t>
            </a:r>
            <a:r>
              <a:rPr lang="it-IT" altLang="ja-JP" sz="240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tra </a:t>
            </a:r>
            <a:r>
              <a:rPr lang="it-IT" altLang="ja-JP" sz="2400" i="1" smtClean="0">
                <a:solidFill>
                  <a:schemeClr val="bg1"/>
                </a:solidFill>
                <a:latin typeface="Comic Sans MS" pitchFamily="66" charset="0"/>
              </a:rPr>
              <a:t>esse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 ed </a:t>
            </a:r>
            <a:r>
              <a:rPr lang="it-IT" altLang="ja-JP" sz="2400" i="1" smtClean="0">
                <a:solidFill>
                  <a:schemeClr val="bg1"/>
                </a:solidFill>
                <a:latin typeface="Comic Sans MS" pitchFamily="66" charset="0"/>
              </a:rPr>
              <a:t>essentia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, che unisce distinguendo</a:t>
            </a: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l"/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III. CRITICA – </a:t>
            </a:r>
            <a:r>
              <a:rPr lang="it-IT" altLang="it-IT" sz="28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argomentazione</a:t>
            </a:r>
            <a:endParaRPr lang="it-IT" altLang="it-IT" sz="2800" smtClean="0">
              <a:solidFill>
                <a:srgbClr val="00FFFF"/>
              </a:solidFill>
            </a:endParaRPr>
          </a:p>
        </p:txBody>
      </p:sp>
      <p:sp>
        <p:nvSpPr>
          <p:cNvPr id="30722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importante</a:t>
            </a: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-complementare </a:t>
            </a: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-nuova </a:t>
            </a:r>
            <a:endParaRPr lang="it-IT" altLang="ja-JP" sz="2400" smtClean="0">
              <a:solidFill>
                <a:srgbClr val="00FFFF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* IN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TOMMASO-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la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terza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via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è la via che approfondisce ; 2 versioni DISTINTE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( Cfr in </a:t>
            </a:r>
            <a:r>
              <a:rPr lang="it-IT" altLang="it-IT" sz="2400" i="1" smtClean="0">
                <a:solidFill>
                  <a:srgbClr val="00FFFF"/>
                </a:solidFill>
                <a:latin typeface="Comic Sans MS" pitchFamily="66" charset="0"/>
              </a:rPr>
              <a:t>Summa Th ; ScG 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):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Meglio se “via metaf della conting” NON “prova cosmol”: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400" i="1" smtClean="0">
                <a:latin typeface="Comic Sans MS" pitchFamily="66" charset="0"/>
              </a:rPr>
              <a:t>via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perchè suggerim non dimostrativo, ma ostensivo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400" i="1" smtClean="0">
                <a:solidFill>
                  <a:srgbClr val="000000"/>
                </a:solidFill>
                <a:latin typeface="Comic Sans MS" pitchFamily="66" charset="0"/>
              </a:rPr>
              <a:t>metaf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/non cosmol, perchè radicalizz su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esse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, non sul mondo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dall’ Ess. poss e necess (S Th)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Da realtà che possono ess o non (ScG)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T. usa preferibilm il termine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possibile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, avicenniano, per lui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più oggettivo.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/>
          <a:lstStyle/>
          <a:p>
            <a:endParaRPr lang="it-IT" altLang="it-IT" smtClean="0"/>
          </a:p>
        </p:txBody>
      </p:sp>
      <p:sp>
        <p:nvSpPr>
          <p:cNvPr id="31746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839200" cy="5791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Struttura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argomentazione: momenti</a:t>
            </a:r>
          </a:p>
          <a:p>
            <a:pPr marL="0" indent="0" eaLnBrk="1" hangingPunct="1">
              <a:lnSpc>
                <a:spcPct val="80000"/>
              </a:lnSpc>
              <a:buFontTx/>
              <a:buAutoNum type="alphaLcParenR"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il </a:t>
            </a:r>
            <a:r>
              <a:rPr lang="it-IT" altLang="it-IT" sz="2400" b="1" i="1" smtClean="0">
                <a:latin typeface="Comic Sans MS" pitchFamily="66" charset="0"/>
              </a:rPr>
              <a:t>fatto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l’esistenza inequivocabile di esseri contingenti che sono, e potrebbero non esserlo</a:t>
            </a:r>
          </a:p>
          <a:p>
            <a:pPr marL="0" indent="0">
              <a:buFontTx/>
              <a:buNone/>
            </a:pPr>
            <a:r>
              <a:rPr lang="it-IT" altLang="it-IT" sz="2400" i="1" smtClean="0">
                <a:solidFill>
                  <a:srgbClr val="FFFFFF"/>
                </a:solidFill>
                <a:latin typeface="Comic Sans MS" pitchFamily="66" charset="0"/>
              </a:rPr>
              <a:t>Cfr.nascere e morire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: 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anche per reaz emotiva, non dipende da noi ed è in noi (</a:t>
            </a:r>
            <a:r>
              <a:rPr lang="it-IT" altLang="it-IT" sz="2400" smtClean="0">
                <a:solidFill>
                  <a:srgbClr val="00B0F0"/>
                </a:solidFill>
                <a:latin typeface="Comic Sans MS" pitchFamily="66" charset="0"/>
              </a:rPr>
              <a:t>GIUSTINO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)</a:t>
            </a:r>
          </a:p>
          <a:p>
            <a:pPr marL="0" indent="0">
              <a:buFontTx/>
              <a:buNone/>
            </a:pPr>
            <a:r>
              <a:rPr lang="it-IT" altLang="it-IT" sz="2400" i="1" smtClean="0">
                <a:solidFill>
                  <a:srgbClr val="FFFFFF"/>
                </a:solidFill>
                <a:latin typeface="Comic Sans MS" pitchFamily="66" charset="0"/>
              </a:rPr>
              <a:t>Cfr.esist. nel tempo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: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viviamo scansionati da prima-ora-poi (</a:t>
            </a:r>
            <a:r>
              <a:rPr lang="it-IT" altLang="it-IT" sz="2400" smtClean="0">
                <a:solidFill>
                  <a:srgbClr val="00B0F0"/>
                </a:solidFill>
                <a:latin typeface="Comic Sans MS" pitchFamily="66" charset="0"/>
              </a:rPr>
              <a:t>STEIN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)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Cfr. </a:t>
            </a:r>
            <a:r>
              <a:rPr lang="it-IT" altLang="it-IT" sz="2400" i="1" smtClean="0">
                <a:solidFill>
                  <a:srgbClr val="FFFFFF"/>
                </a:solidFill>
                <a:latin typeface="Comic Sans MS" pitchFamily="66" charset="0"/>
              </a:rPr>
              <a:t>esist in modo finito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 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Esistiamo problematicam (</a:t>
            </a:r>
            <a:r>
              <a:rPr lang="it-IT" altLang="it-IT" sz="2400" smtClean="0">
                <a:solidFill>
                  <a:srgbClr val="00B0F0"/>
                </a:solidFill>
                <a:latin typeface="Comic Sans MS" pitchFamily="66" charset="0"/>
              </a:rPr>
              <a:t>CARTESIO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)</a:t>
            </a:r>
          </a:p>
          <a:p>
            <a:pPr marL="0" indent="0">
              <a:buFontTx/>
              <a:buNone/>
            </a:pPr>
            <a:r>
              <a:rPr lang="it-IT" altLang="it-IT" sz="2400" i="1" smtClean="0">
                <a:solidFill>
                  <a:srgbClr val="FFFFFF"/>
                </a:solidFill>
                <a:latin typeface="Comic Sans MS" pitchFamily="66" charset="0"/>
              </a:rPr>
              <a:t>Cfr. esist. passivam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Tutto sta, come se ricevesse l’essere, dati a se stessi, si trovano ad esistere. Anche la libertà è situata e condizionata (</a:t>
            </a:r>
            <a:r>
              <a:rPr lang="it-IT" altLang="it-IT" sz="2400" smtClean="0">
                <a:solidFill>
                  <a:srgbClr val="00B0F0"/>
                </a:solidFill>
                <a:latin typeface="Comic Sans MS" pitchFamily="66" charset="0"/>
              </a:rPr>
              <a:t>STEFANINI-LEQUIER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686800" cy="228600"/>
          </a:xfrm>
        </p:spPr>
        <p:txBody>
          <a:bodyPr/>
          <a:lstStyle/>
          <a:p>
            <a:endParaRPr lang="it-IT" altLang="it-IT" smtClean="0"/>
          </a:p>
        </p:txBody>
      </p:sp>
      <p:sp>
        <p:nvSpPr>
          <p:cNvPr id="32770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533400"/>
            <a:ext cx="8763000" cy="6096000"/>
          </a:xfrm>
        </p:spPr>
        <p:txBody>
          <a:bodyPr/>
          <a:lstStyle/>
          <a:p>
            <a:pPr marL="0" indent="0">
              <a:buFontTx/>
              <a:buNone/>
            </a:pP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b)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b="1" i="1" smtClean="0">
                <a:latin typeface="Comic Sans MS" pitchFamily="66" charset="0"/>
              </a:rPr>
              <a:t>Necessità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di ogni conting di avere una causa, perchè non ha rag sufficiente del suo essere</a:t>
            </a: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il ppio di causa è da intendere nella sua valenza trascendent</a:t>
            </a: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c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) </a:t>
            </a:r>
            <a:r>
              <a:rPr lang="it-IT" altLang="it-IT" sz="2400" b="1" i="1" smtClean="0">
                <a:solidFill>
                  <a:srgbClr val="000000"/>
                </a:solidFill>
                <a:latin typeface="Comic Sans MS" pitchFamily="66" charset="0"/>
              </a:rPr>
              <a:t>Impossibilità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 di un processo all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infinito e</a:t>
            </a:r>
            <a:r>
              <a:rPr lang="it-IT" altLang="ja-JP" sz="2400" smtClean="0">
                <a:latin typeface="Comic Sans MS" pitchFamily="66" charset="0"/>
              </a:rPr>
              <a:t> </a:t>
            </a:r>
            <a:r>
              <a:rPr lang="it-IT" altLang="ja-JP" sz="2400" smtClean="0">
                <a:solidFill>
                  <a:srgbClr val="FFFFFF"/>
                </a:solidFill>
                <a:latin typeface="Comic Sans MS" pitchFamily="66" charset="0"/>
              </a:rPr>
              <a:t>esigenza di pervenire all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’E</a:t>
            </a:r>
            <a:r>
              <a:rPr lang="it-IT" altLang="ja-JP" sz="2400" smtClean="0">
                <a:solidFill>
                  <a:srgbClr val="FFFFFF"/>
                </a:solidFill>
                <a:latin typeface="Comic Sans MS" pitchFamily="66" charset="0"/>
              </a:rPr>
              <a:t>ssere necessario: 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Moltiplicare enti finiti, non ne spiega per nulla l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esistenza, solo rinvia la soluzione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Occorre arrivare non a un essere NECESS qlsiasi, ma a un Essere necess in virtù del proprio atto d’essere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219200"/>
          </a:xfrm>
        </p:spPr>
        <p:txBody>
          <a:bodyPr/>
          <a:lstStyle/>
          <a:p>
            <a:pPr algn="l" eaLnBrk="1" hangingPunct="1"/>
            <a:r>
              <a:rPr lang="it-IT" altLang="it-IT" sz="2000" smtClean="0">
                <a:latin typeface="Comic Sans MS" pitchFamily="66" charset="0"/>
              </a:rPr>
              <a:t/>
            </a:r>
            <a:br>
              <a:rPr lang="it-IT" altLang="it-IT" sz="2000" smtClean="0">
                <a:latin typeface="Comic Sans MS" pitchFamily="66" charset="0"/>
              </a:rPr>
            </a:br>
            <a:r>
              <a:rPr lang="it-IT" altLang="it-IT" sz="2000" smtClean="0">
                <a:latin typeface="Comic Sans MS" pitchFamily="66" charset="0"/>
              </a:rPr>
              <a:t>2.2.1.</a:t>
            </a:r>
            <a:r>
              <a:rPr lang="it-IT" altLang="it-IT" sz="2000" b="1" i="1" smtClean="0">
                <a:latin typeface="Comic Sans MS" pitchFamily="66" charset="0"/>
              </a:rPr>
              <a:t>Sentieri interrotti </a:t>
            </a:r>
            <a:r>
              <a:rPr lang="it-IT" altLang="it-IT" sz="2000" smtClean="0">
                <a:latin typeface="Comic Sans MS" pitchFamily="66" charset="0"/>
              </a:rPr>
              <a:t>: 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se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Dio c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2.2.2   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000" b="1" smtClean="0">
                <a:solidFill>
                  <a:schemeClr val="bg1"/>
                </a:solidFill>
              </a:rPr>
              <a:t>’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2.2.2.1.  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motivazioni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A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misura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Uomo come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1800" b="1" i="1" smtClean="0">
                <a:solidFill>
                  <a:srgbClr val="FFFF00"/>
                </a:solidFill>
                <a:latin typeface="Comic Sans MS" pitchFamily="66" charset="0"/>
              </a:rPr>
              <a:t>spirito</a:t>
            </a:r>
            <a:r>
              <a:rPr lang="it-IT" altLang="ja-JP" sz="180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it-IT" altLang="ja-JP" sz="1800" b="1" i="1" smtClean="0">
                <a:solidFill>
                  <a:srgbClr val="FFFF00"/>
                </a:solidFill>
                <a:latin typeface="Comic Sans MS" pitchFamily="66" charset="0"/>
              </a:rPr>
              <a:t>incarnato</a:t>
            </a:r>
            <a:endParaRPr lang="it-IT" altLang="ja-JP" sz="180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-il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significato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di esperienza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integrale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Per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ampiezza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e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profondità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apertura del domandare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Tale esperienza  non è riducibile: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-né all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empiricam verificabile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-né al positivam falsificabile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-né al materialm comprovabile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E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sinonimo di un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esperire </a:t>
            </a:r>
            <a:r>
              <a:rPr lang="it-IT" altLang="ja-JP" sz="1800" smtClean="0">
                <a:solidFill>
                  <a:srgbClr val="FFFF00"/>
                </a:solidFill>
                <a:latin typeface="Comic Sans MS" pitchFamily="66" charset="0"/>
              </a:rPr>
              <a:t>autentico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, di un conoscere reale che abbraccia non solo i dati offerti 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dalla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e 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nella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sensazione, ma anche i contenuti coglibili dalle capacità 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intuitive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e 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raziocinanti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intelligenza umana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In specie, si prende in esame il connotato di: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1)  </a:t>
            </a:r>
            <a:r>
              <a:rPr lang="it-IT" altLang="it-IT" sz="1800" b="1" smtClean="0">
                <a:solidFill>
                  <a:srgbClr val="FFFF00"/>
                </a:solidFill>
                <a:latin typeface="Comic Sans MS" pitchFamily="66" charset="0"/>
              </a:rPr>
              <a:t>mutamento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b="1" smtClean="0">
                <a:solidFill>
                  <a:srgbClr val="FFFF00"/>
                </a:solidFill>
                <a:latin typeface="Comic Sans MS" pitchFamily="66" charset="0"/>
              </a:rPr>
              <a:t>2) efficienza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b="1" smtClean="0">
                <a:solidFill>
                  <a:srgbClr val="FFFF00"/>
                </a:solidFill>
                <a:latin typeface="Comic Sans MS" pitchFamily="66" charset="0"/>
              </a:rPr>
              <a:t>3) contingenza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b="1" smtClean="0">
                <a:solidFill>
                  <a:srgbClr val="FFFF00"/>
                </a:solidFill>
                <a:latin typeface="Comic Sans MS" pitchFamily="66" charset="0"/>
              </a:rPr>
              <a:t>4) perfettibilità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b="1" smtClean="0">
                <a:solidFill>
                  <a:srgbClr val="FFFF00"/>
                </a:solidFill>
                <a:latin typeface="Comic Sans MS" pitchFamily="66" charset="0"/>
              </a:rPr>
              <a:t>5) ordine</a:t>
            </a:r>
          </a:p>
          <a:p>
            <a:pPr eaLnBrk="1" hangingPunct="1">
              <a:lnSpc>
                <a:spcPct val="80000"/>
              </a:lnSpc>
            </a:pP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219200"/>
          </a:xfrm>
        </p:spPr>
        <p:txBody>
          <a:bodyPr/>
          <a:lstStyle/>
          <a:p>
            <a:pPr algn="l" eaLnBrk="1" hangingPunct="1"/>
            <a:r>
              <a:rPr lang="it-IT" altLang="it-IT" sz="2000" smtClean="0">
                <a:latin typeface="Comic Sans MS" pitchFamily="66" charset="0"/>
              </a:rPr>
              <a:t/>
            </a:r>
            <a:br>
              <a:rPr lang="it-IT" altLang="it-IT" sz="2000" smtClean="0">
                <a:latin typeface="Comic Sans MS" pitchFamily="66" charset="0"/>
              </a:rPr>
            </a:br>
            <a:r>
              <a:rPr lang="it-IT" altLang="it-IT" sz="2400" smtClean="0">
                <a:latin typeface="Comic Sans MS" pitchFamily="66" charset="0"/>
              </a:rPr>
              <a:t>2.2.1.</a:t>
            </a:r>
            <a:r>
              <a:rPr lang="it-IT" altLang="it-IT" sz="2400" b="1" i="1" smtClean="0">
                <a:latin typeface="Comic Sans MS" pitchFamily="66" charset="0"/>
              </a:rPr>
              <a:t>Sentieri interrotti </a:t>
            </a:r>
            <a:r>
              <a:rPr lang="it-IT" altLang="it-IT" sz="2400" smtClean="0">
                <a:latin typeface="Comic Sans MS" pitchFamily="66" charset="0"/>
              </a:rPr>
              <a:t>: 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se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Dio c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b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2.2.1.2   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400" b="1" smtClean="0">
                <a:solidFill>
                  <a:schemeClr val="bg1"/>
                </a:solidFill>
              </a:rPr>
              <a:t>’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2.1.2.4. </a:t>
            </a:r>
            <a:r>
              <a:rPr lang="it-IT" altLang="ja-JP" sz="2400" b="1" smtClean="0">
                <a:solidFill>
                  <a:srgbClr val="C00000"/>
                </a:solidFill>
                <a:latin typeface="Comic Sans MS" pitchFamily="66" charset="0"/>
              </a:rPr>
              <a:t>dei GRADI</a:t>
            </a:r>
            <a:r>
              <a:rPr lang="it-IT" altLang="ja-JP" sz="240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it-IT" altLang="it-IT" smtClean="0">
                <a:solidFill>
                  <a:srgbClr val="FFFF00"/>
                </a:solidFill>
                <a:latin typeface="Comic Sans MS" pitchFamily="66" charset="0"/>
              </a:rPr>
              <a:t>I.FORMULAZIONE</a:t>
            </a:r>
          </a:p>
          <a:p>
            <a:pPr marL="0" indent="0" algn="ctr"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Via che media 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la III (contingenza, più/meno) e la V (ordine/fine, tensionalità dei gradi)</a:t>
            </a:r>
          </a:p>
          <a:p>
            <a:pPr marL="0" indent="0" eaLnBrk="1" hangingPunct="1">
              <a:buFontTx/>
              <a:buNone/>
            </a:pPr>
            <a:r>
              <a:rPr lang="it-IT" altLang="it-IT" smtClean="0">
                <a:solidFill>
                  <a:srgbClr val="FFFF00"/>
                </a:solidFill>
                <a:latin typeface="Comic Sans MS" pitchFamily="66" charset="0"/>
              </a:rPr>
              <a:t>II.STORIA </a:t>
            </a:r>
            <a:r>
              <a:rPr lang="it-IT" altLang="it-IT" sz="2400" smtClean="0">
                <a:solidFill>
                  <a:srgbClr val="00B0F0"/>
                </a:solidFill>
                <a:latin typeface="Comic Sans MS" pitchFamily="66" charset="0"/>
              </a:rPr>
              <a:t>(PLATONE…)</a:t>
            </a:r>
          </a:p>
          <a:p>
            <a:pPr marL="0" indent="0" eaLnBrk="1" hangingPunct="1">
              <a:buFontTx/>
              <a:buNone/>
            </a:pPr>
            <a:r>
              <a:rPr lang="it-IT" altLang="it-IT" smtClean="0">
                <a:solidFill>
                  <a:srgbClr val="FFFF00"/>
                </a:solidFill>
                <a:latin typeface="Comic Sans MS" pitchFamily="66" charset="0"/>
              </a:rPr>
              <a:t>III.CRITICA</a:t>
            </a:r>
            <a:r>
              <a:rPr lang="it-IT" altLang="it-IT" smtClean="0">
                <a:solidFill>
                  <a:srgbClr val="00FFFF"/>
                </a:solidFill>
                <a:latin typeface="Comic Sans MS" pitchFamily="66" charset="0"/>
              </a:rPr>
              <a:t>- argomentazione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FF"/>
                </a:solidFill>
                <a:latin typeface="Comic Sans MS" pitchFamily="66" charset="0"/>
              </a:rPr>
              <a:t>È il platonico nell’aristotelico; 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FF"/>
                </a:solidFill>
                <a:latin typeface="Comic Sans MS" pitchFamily="66" charset="0"/>
              </a:rPr>
              <a:t>innesta Anselmo in Tommaso &amp; viceversa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FF"/>
                </a:solidFill>
                <a:latin typeface="Comic Sans MS" pitchFamily="66" charset="0"/>
              </a:rPr>
              <a:t>è la via che svela il circolo di </a:t>
            </a:r>
            <a:r>
              <a:rPr lang="it-IT" altLang="it-IT" sz="2800" i="1" smtClean="0">
                <a:solidFill>
                  <a:srgbClr val="FFFFFF"/>
                </a:solidFill>
                <a:latin typeface="Comic Sans MS" pitchFamily="66" charset="0"/>
              </a:rPr>
              <a:t>apriori/aposteriori </a:t>
            </a:r>
            <a:r>
              <a:rPr lang="it-IT" altLang="it-IT" sz="2800" smtClean="0">
                <a:solidFill>
                  <a:srgbClr val="FFFFFF"/>
                </a:solidFill>
                <a:latin typeface="Comic Sans MS" pitchFamily="66" charset="0"/>
              </a:rPr>
              <a:t>;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15400" cy="1066800"/>
          </a:xfrm>
        </p:spPr>
        <p:txBody>
          <a:bodyPr/>
          <a:lstStyle/>
          <a:p>
            <a:pPr algn="l" eaLnBrk="1" hangingPunct="1"/>
            <a:r>
              <a:rPr lang="it-IT" altLang="it-IT" sz="2000" smtClean="0">
                <a:latin typeface="Comic Sans MS" pitchFamily="66" charset="0"/>
              </a:rPr>
              <a:t/>
            </a:r>
            <a:br>
              <a:rPr lang="it-IT" altLang="it-IT" sz="2000" smtClean="0">
                <a:latin typeface="Comic Sans MS" pitchFamily="66" charset="0"/>
              </a:rPr>
            </a:br>
            <a:r>
              <a:rPr lang="it-IT" altLang="it-IT" sz="2000" smtClean="0">
                <a:latin typeface="Comic Sans MS" pitchFamily="66" charset="0"/>
              </a:rPr>
              <a:t>2.2.1.</a:t>
            </a:r>
            <a:r>
              <a:rPr lang="it-IT" altLang="it-IT" sz="2000" b="1" i="1" smtClean="0">
                <a:latin typeface="Comic Sans MS" pitchFamily="66" charset="0"/>
              </a:rPr>
              <a:t>Sentieri interrotti </a:t>
            </a:r>
            <a:r>
              <a:rPr lang="it-IT" altLang="it-IT" sz="2000" smtClean="0">
                <a:latin typeface="Comic Sans MS" pitchFamily="66" charset="0"/>
              </a:rPr>
              <a:t>: 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se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Dio c’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   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000" b="1" smtClean="0">
                <a:solidFill>
                  <a:schemeClr val="bg1"/>
                </a:solidFill>
              </a:rPr>
              <a:t>’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2.2.1.2.5. </a:t>
            </a:r>
            <a:r>
              <a:rPr lang="it-IT" altLang="ja-JP" sz="2400" b="1" smtClean="0">
                <a:solidFill>
                  <a:srgbClr val="C00000"/>
                </a:solidFill>
                <a:latin typeface="Comic Sans MS" pitchFamily="66" charset="0"/>
              </a:rPr>
              <a:t>dell</a:t>
            </a:r>
            <a:r>
              <a:rPr lang="ja-JP" altLang="it-IT" sz="2400" b="1" smtClean="0">
                <a:solidFill>
                  <a:srgbClr val="C00000"/>
                </a:solidFill>
              </a:rPr>
              <a:t>’</a:t>
            </a:r>
            <a:r>
              <a:rPr lang="it-IT" altLang="ja-JP" sz="2400" b="1" smtClean="0">
                <a:solidFill>
                  <a:srgbClr val="C00000"/>
                </a:solidFill>
                <a:latin typeface="Comic Sans MS" pitchFamily="66" charset="0"/>
              </a:rPr>
              <a:t>ORDINE</a:t>
            </a:r>
            <a:r>
              <a:rPr lang="it-IT" altLang="ja-JP" sz="200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915400" cy="5486400"/>
          </a:xfrm>
        </p:spPr>
        <p:txBody>
          <a:bodyPr/>
          <a:lstStyle/>
          <a:p>
            <a:pPr marL="571500" indent="-571500" eaLnBrk="1" hangingPunct="1">
              <a:buFontTx/>
              <a:buAutoNum type="romanUcPeriod"/>
            </a:pPr>
            <a:r>
              <a:rPr lang="it-IT" altLang="it-IT" sz="2800" b="1" smtClean="0">
                <a:solidFill>
                  <a:srgbClr val="FFFF00"/>
                </a:solidFill>
                <a:latin typeface="Comic Sans MS" pitchFamily="66" charset="0"/>
              </a:rPr>
              <a:t>FORMULAZIONE</a:t>
            </a:r>
            <a:endParaRPr lang="it-IT" altLang="it-IT" sz="1000" b="1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571500" indent="-571500" eaLnBrk="1" hangingPunct="1">
              <a:buFontTx/>
              <a:buNone/>
            </a:pPr>
            <a:r>
              <a:rPr lang="it-IT" altLang="it-IT" smtClean="0">
                <a:solidFill>
                  <a:srgbClr val="00FFFF"/>
                </a:solidFill>
                <a:latin typeface="Comic Sans MS" pitchFamily="66" charset="0"/>
              </a:rPr>
              <a:t>a.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dati-</a:t>
            </a:r>
            <a:r>
              <a:rPr lang="it-IT" altLang="it-IT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tutto sembra suffragare il volto  dell’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univ come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cosmos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: dal progetto esist dell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h, all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armonia dei viventi;</a:t>
            </a:r>
          </a:p>
          <a:p>
            <a:pPr marL="571500" indent="-571500" eaLnBrk="1" hangingPunct="1">
              <a:buFontTx/>
              <a:buNone/>
            </a:pPr>
            <a:r>
              <a:rPr lang="it-IT" altLang="it-IT" smtClean="0">
                <a:solidFill>
                  <a:srgbClr val="00FFFF"/>
                </a:solidFill>
                <a:latin typeface="Comic Sans MS" pitchFamily="66" charset="0"/>
              </a:rPr>
              <a:t>b.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Problematica</a:t>
            </a:r>
            <a:r>
              <a:rPr lang="it-IT" altLang="it-IT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ma altrettanto ci sono segnali che operi una forza non razionale, talvolta apportatrice di distruz</a:t>
            </a:r>
            <a:endParaRPr lang="it-IT" altLang="it-IT" sz="2000" smtClean="0">
              <a:solidFill>
                <a:srgbClr val="00FFFF"/>
              </a:solidFill>
              <a:latin typeface="Comic Sans MS" pitchFamily="66" charset="0"/>
            </a:endParaRPr>
          </a:p>
          <a:p>
            <a:pPr marL="571500" indent="-571500" eaLnBrk="1" hangingPunct="1">
              <a:buFontTx/>
              <a:buNone/>
            </a:pPr>
            <a:r>
              <a:rPr lang="it-IT" altLang="it-IT" smtClean="0">
                <a:solidFill>
                  <a:srgbClr val="00FFFF"/>
                </a:solidFill>
                <a:latin typeface="Comic Sans MS" pitchFamily="66" charset="0"/>
              </a:rPr>
              <a:t>c.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interrogazione</a:t>
            </a:r>
            <a:r>
              <a:rPr lang="it-IT" altLang="it-IT" smtClean="0">
                <a:solidFill>
                  <a:srgbClr val="00FFFF"/>
                </a:solidFill>
                <a:latin typeface="Comic Sans MS" pitchFamily="66" charset="0"/>
              </a:rPr>
              <a:t>:</a:t>
            </a:r>
          </a:p>
          <a:p>
            <a:pPr marL="571500" indent="-571500" algn="just" eaLnBrk="1" hangingPunct="1"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-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a liv.ontologico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: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 sarebbe una antropomorfizzaz della natura e…dell’essere estendere la finalizzaz che, per altro non sempre, connota l’agire hno e tutto il resto.</a:t>
            </a:r>
          </a:p>
          <a:p>
            <a:pPr marL="571500" indent="-571500" algn="just" eaLnBrk="1" hangingPunct="1">
              <a:buFontTx/>
              <a:buNone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-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a liv.teologico: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potrebbe bastare una causa immanente della regolarità.</a:t>
            </a:r>
          </a:p>
          <a:p>
            <a:pPr marL="571500" indent="-571500" algn="just" eaLnBrk="1" hangingPunct="1">
              <a:buFontTx/>
              <a:buNone/>
            </a:pPr>
            <a:endParaRPr lang="it-IT" altLang="it-IT" smtClean="0">
              <a:solidFill>
                <a:schemeClr val="bg1"/>
              </a:solidFill>
              <a:latin typeface="Comic Sans MS" pitchFamily="66" charset="0"/>
            </a:endParaRPr>
          </a:p>
          <a:p>
            <a:pPr marL="571500" indent="-571500" eaLnBrk="1" hangingPunct="1"/>
            <a:endParaRPr lang="it-IT" altLang="it-IT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839200" cy="685800"/>
          </a:xfrm>
        </p:spPr>
        <p:txBody>
          <a:bodyPr/>
          <a:lstStyle/>
          <a:p>
            <a:pPr algn="l"/>
            <a:r>
              <a:rPr lang="it-IT" altLang="it-IT" sz="2800" b="1" smtClean="0">
                <a:solidFill>
                  <a:srgbClr val="FFFF00"/>
                </a:solidFill>
                <a:latin typeface="Comic Sans MS" pitchFamily="66" charset="0"/>
              </a:rPr>
              <a:t>II. STORIA</a:t>
            </a:r>
          </a:p>
        </p:txBody>
      </p:sp>
      <p:sp>
        <p:nvSpPr>
          <p:cNvPr id="35842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7630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I. Circa </a:t>
            </a:r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>l’esistenza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 della finalità universale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Tre orientam</a:t>
            </a:r>
            <a:r>
              <a:rPr lang="it-IT" altLang="it-IT" sz="2400" smtClean="0">
                <a:latin typeface="Comic Sans MS" pitchFamily="66" charset="0"/>
              </a:rPr>
              <a:t>: A) ammissione della lex del finalismo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                  B) critiche alla incontrovertib. totale della lex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                  c) negaz recisa di essa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A=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ANASSAGORA-PLATONE-ARISTOTELE-STOICI-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TOMMASO-LEIBNIZ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B= secondo tre indirizzi: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CARTESIO </a:t>
            </a: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KANT </a:t>
            </a:r>
            <a:r>
              <a:rPr lang="it-IT" altLang="ja-JP" sz="2400" smtClean="0">
                <a:solidFill>
                  <a:srgbClr val="FFFFFF"/>
                </a:solidFill>
                <a:latin typeface="Comic Sans MS" pitchFamily="66" charset="0"/>
              </a:rPr>
              <a:t>     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SCHOPENHAUER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-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BERGSON</a:t>
            </a: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C=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EMPEDOCLE-DEMOCRITO-LEUCIPPO-EPICURO-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SPINOZA</a:t>
            </a:r>
            <a:endParaRPr lang="it-IT" altLang="it-IT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534400" cy="639762"/>
          </a:xfrm>
        </p:spPr>
        <p:txBody>
          <a:bodyPr/>
          <a:lstStyle/>
          <a:p>
            <a:pPr algn="l"/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II.Circa la </a:t>
            </a:r>
            <a:r>
              <a:rPr lang="it-IT" altLang="it-IT" sz="2800" b="1" smtClean="0">
                <a:solidFill>
                  <a:srgbClr val="FFFF00"/>
                </a:solidFill>
                <a:latin typeface="Comic Sans MS" pitchFamily="66" charset="0"/>
              </a:rPr>
              <a:t>validità</a:t>
            </a: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 dell’</a:t>
            </a:r>
            <a:r>
              <a:rPr lang="it-IT" altLang="ja-JP" sz="2800" smtClean="0">
                <a:solidFill>
                  <a:srgbClr val="FFFF00"/>
                </a:solidFill>
                <a:latin typeface="Comic Sans MS" pitchFamily="66" charset="0"/>
              </a:rPr>
              <a:t>argom. teleologico</a:t>
            </a:r>
            <a:endParaRPr lang="it-IT" altLang="it-IT" sz="2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6866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endParaRPr lang="it-IT" altLang="it-IT" sz="280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it-IT" altLang="it-IT" sz="280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it-IT" altLang="it-IT" sz="2800" smtClean="0">
                <a:solidFill>
                  <a:schemeClr val="bg1"/>
                </a:solidFill>
                <a:latin typeface="Comic Sans MS" pitchFamily="66" charset="0"/>
              </a:rPr>
              <a:t>Cinque obiezioni principali</a:t>
            </a:r>
            <a:r>
              <a:rPr lang="it-IT" altLang="it-IT" sz="2800" smtClean="0">
                <a:latin typeface="Comic Sans MS" pitchFamily="66" charset="0"/>
              </a:rPr>
              <a:t>:</a:t>
            </a:r>
          </a:p>
          <a:p>
            <a:pPr algn="just">
              <a:buFontTx/>
              <a:buAutoNum type="arabicParenR"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il caso come spiegaz dell’ordine</a:t>
            </a:r>
            <a:r>
              <a:rPr lang="it-IT" altLang="it-IT" sz="2400" smtClean="0">
                <a:latin typeface="Comic Sans MS" pitchFamily="66" charset="0"/>
              </a:rPr>
              <a:t> </a:t>
            </a:r>
          </a:p>
          <a:p>
            <a:pPr algn="just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DEMOCRITO-EPICURO-DARWIN</a:t>
            </a:r>
          </a:p>
          <a:p>
            <a:pPr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2)</a:t>
            </a:r>
            <a:r>
              <a:rPr lang="it-IT" altLang="it-IT" sz="28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la teoria della lex naturale</a:t>
            </a:r>
            <a:endParaRPr lang="it-IT" altLang="it-IT" sz="2400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OPARIN</a:t>
            </a:r>
            <a:r>
              <a:rPr lang="it-IT" altLang="it-IT" sz="2400" smtClean="0">
                <a:solidFill>
                  <a:schemeClr val="accent1"/>
                </a:solidFill>
                <a:latin typeface="Comic Sans MS" pitchFamily="66" charset="0"/>
              </a:rPr>
              <a:t>-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MILLER</a:t>
            </a:r>
          </a:p>
          <a:p>
            <a:pPr>
              <a:buFontTx/>
              <a:buAutoNum type="arabicParenR" startAt="3"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finalità immanente </a:t>
            </a:r>
            <a:endParaRPr lang="it-IT" altLang="it-IT" sz="240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BERGSON - LE ROY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olo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334963"/>
          </a:xfrm>
        </p:spPr>
        <p:txBody>
          <a:bodyPr/>
          <a:lstStyle/>
          <a:p>
            <a:endParaRPr lang="it-IT" altLang="it-IT" smtClean="0"/>
          </a:p>
        </p:txBody>
      </p:sp>
      <p:sp>
        <p:nvSpPr>
          <p:cNvPr id="37890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686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it-IT" sz="2800" smtClean="0">
                <a:solidFill>
                  <a:srgbClr val="FFFFFF"/>
                </a:solidFill>
                <a:latin typeface="Comic Sans MS" pitchFamily="66" charset="0"/>
              </a:rPr>
              <a:t>4) la critica kantiana, </a:t>
            </a:r>
          </a:p>
          <a:p>
            <a:pPr marL="0" indent="0">
              <a:buFontTx/>
              <a:buNone/>
            </a:pPr>
            <a:r>
              <a:rPr lang="it-IT" altLang="it-IT" sz="2800" smtClean="0">
                <a:solidFill>
                  <a:srgbClr val="FFFFFF"/>
                </a:solidFill>
                <a:latin typeface="Comic Sans MS" pitchFamily="66" charset="0"/>
              </a:rPr>
              <a:t>  </a:t>
            </a:r>
            <a:r>
              <a:rPr lang="it-IT" altLang="it-IT" sz="2400" smtClean="0">
                <a:latin typeface="Comic Sans MS" pitchFamily="66" charset="0"/>
              </a:rPr>
              <a:t>pur ammirandola come “prova fisico-teologica”.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In tre passaggi, sostiene che il “finalismo” vale nel   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“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giudizio riflettente</a:t>
            </a:r>
            <a:r>
              <a:rPr lang="it-IT" altLang="it-IT" sz="2400" smtClean="0">
                <a:latin typeface="Comic Sans MS" pitchFamily="66" charset="0"/>
              </a:rPr>
              <a:t>”</a:t>
            </a:r>
            <a:endParaRPr lang="it-IT" altLang="ja-JP" sz="2400" smtClean="0">
              <a:latin typeface="Comic Sans MS" pitchFamily="66" charset="0"/>
            </a:endParaRP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-</a:t>
            </a:r>
            <a:r>
              <a:rPr lang="it-IT" altLang="it-IT" sz="2400" i="1" smtClean="0">
                <a:latin typeface="Comic Sans MS" pitchFamily="66" charset="0"/>
              </a:rPr>
              <a:t>antropomorfismo</a:t>
            </a:r>
            <a:r>
              <a:rPr lang="it-IT" altLang="it-IT" sz="2400" smtClean="0">
                <a:latin typeface="Comic Sans MS" pitchFamily="66" charset="0"/>
              </a:rPr>
              <a:t>: per </a:t>
            </a:r>
            <a:r>
              <a:rPr lang="it-IT" altLang="it-IT" sz="2400" b="1" smtClean="0">
                <a:solidFill>
                  <a:srgbClr val="FFFFFF"/>
                </a:solidFill>
                <a:latin typeface="Comic Sans MS" pitchFamily="66" charset="0"/>
              </a:rPr>
              <a:t>analogia</a:t>
            </a:r>
            <a:r>
              <a:rPr lang="it-IT" altLang="it-IT" sz="2400" smtClean="0">
                <a:latin typeface="Comic Sans MS" pitchFamily="66" charset="0"/>
              </a:rPr>
              <a:t> con prodotti di arte hna, 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estendiamo alla natura il </a:t>
            </a:r>
            <a:r>
              <a:rPr lang="it-IT" altLang="it-IT" sz="2400" i="1" smtClean="0">
                <a:latin typeface="Comic Sans MS" pitchFamily="66" charset="0"/>
              </a:rPr>
              <a:t>poiein</a:t>
            </a:r>
            <a:r>
              <a:rPr lang="it-IT" altLang="it-IT" sz="2400" smtClean="0">
                <a:latin typeface="Comic Sans MS" pitchFamily="66" charset="0"/>
              </a:rPr>
              <a:t>; ma dall’ordine si può  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dedurre la contingenza della forma, non della materia o  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sostanza del reale</a:t>
            </a:r>
            <a:endParaRPr lang="it-IT" altLang="it-IT" sz="2400" i="1" smtClean="0">
              <a:latin typeface="Comic Sans MS" pitchFamily="66" charset="0"/>
            </a:endParaRP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-passaggio surrettizio: (argom </a:t>
            </a:r>
            <a:r>
              <a:rPr lang="it-IT" altLang="it-IT" sz="2400" i="1" smtClean="0">
                <a:latin typeface="Comic Sans MS" pitchFamily="66" charset="0"/>
              </a:rPr>
              <a:t>cosmol</a:t>
            </a:r>
            <a:r>
              <a:rPr lang="it-IT" altLang="it-IT" sz="2400" smtClean="0">
                <a:latin typeface="Comic Sans MS" pitchFamily="66" charset="0"/>
              </a:rPr>
              <a:t>)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l’architetto del cosmo è un creatore 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-passaggio surrettizio: (argom </a:t>
            </a:r>
            <a:r>
              <a:rPr lang="it-IT" altLang="it-IT" sz="2400" i="1" smtClean="0">
                <a:latin typeface="Comic Sans MS" pitchFamily="66" charset="0"/>
              </a:rPr>
              <a:t>ontol</a:t>
            </a:r>
            <a:r>
              <a:rPr lang="it-IT" altLang="it-IT" sz="2400" smtClean="0">
                <a:latin typeface="Comic Sans MS" pitchFamily="66" charset="0"/>
              </a:rPr>
              <a:t>)</a:t>
            </a:r>
          </a:p>
          <a:p>
            <a:pPr marL="0" indent="0" algn="just">
              <a:buFontTx/>
              <a:buNone/>
            </a:pPr>
            <a:r>
              <a:rPr lang="it-IT" altLang="it-IT" sz="2800" smtClean="0">
                <a:latin typeface="Comic Sans MS" pitchFamily="66" charset="0"/>
              </a:rPr>
              <a:t> </a:t>
            </a:r>
            <a:r>
              <a:rPr lang="it-IT" altLang="it-IT" sz="2400" smtClean="0">
                <a:latin typeface="Comic Sans MS" pitchFamily="66" charset="0"/>
              </a:rPr>
              <a:t>il creatore del mondo è un essere necess (perché perfetto)</a:t>
            </a:r>
          </a:p>
          <a:p>
            <a:pPr marL="0" indent="0" algn="just">
              <a:buFontTx/>
              <a:buNone/>
            </a:pP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37891" name="Rettangolo 3"/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>
                <a:solidFill>
                  <a:srgbClr val="FFFFFF"/>
                </a:solidFill>
              </a:rPr>
              <a:t>-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endParaRPr lang="it-IT" altLang="it-IT" smtClean="0"/>
          </a:p>
        </p:txBody>
      </p:sp>
      <p:sp>
        <p:nvSpPr>
          <p:cNvPr id="38914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763000" cy="5867400"/>
          </a:xfrm>
        </p:spPr>
        <p:txBody>
          <a:bodyPr/>
          <a:lstStyle/>
          <a:p>
            <a:pPr marL="0" indent="0">
              <a:buFontTx/>
              <a:buNone/>
            </a:pPr>
            <a:endParaRPr lang="it-IT" altLang="it-IT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mtClean="0">
                <a:solidFill>
                  <a:srgbClr val="FFFFFF"/>
                </a:solidFill>
                <a:latin typeface="Comic Sans MS" pitchFamily="66" charset="0"/>
              </a:rPr>
              <a:t>5) il disordine dell’universo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Si sostiene che, allo stesso modo, va constatata l’</a:t>
            </a:r>
            <a:r>
              <a:rPr lang="it-IT" altLang="ja-JP" sz="2400" smtClean="0">
                <a:latin typeface="Comic Sans MS" pitchFamily="66" charset="0"/>
              </a:rPr>
              <a:t>esper del </a:t>
            </a:r>
            <a:r>
              <a:rPr lang="it-IT" altLang="ja-JP" sz="2400" b="1" smtClean="0">
                <a:solidFill>
                  <a:srgbClr val="FFFF00"/>
                </a:solidFill>
                <a:latin typeface="Comic Sans MS" pitchFamily="66" charset="0"/>
              </a:rPr>
              <a:t>male</a:t>
            </a:r>
            <a:r>
              <a:rPr lang="it-IT" altLang="ja-JP" sz="2400" smtClean="0">
                <a:latin typeface="Comic Sans MS" pitchFamily="66" charset="0"/>
              </a:rPr>
              <a:t>. Tanto cogente è tale prova, che può trasformarsi nella dimostraz della non-esistenza di Dio.</a:t>
            </a: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-istanza </a:t>
            </a:r>
            <a:r>
              <a:rPr lang="it-IT" altLang="it-IT" sz="2400" i="1" smtClean="0">
                <a:latin typeface="Comic Sans MS" pitchFamily="66" charset="0"/>
              </a:rPr>
              <a:t>atea</a:t>
            </a:r>
            <a:endParaRPr lang="it-IT" altLang="it-IT" sz="2400" smtClean="0">
              <a:latin typeface="Comic Sans MS" pitchFamily="66" charset="0"/>
            </a:endParaRPr>
          </a:p>
          <a:p>
            <a:pPr marL="0" indent="0" algn="just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-istanza </a:t>
            </a:r>
            <a:r>
              <a:rPr lang="it-IT" altLang="it-IT" sz="2400" i="1" smtClean="0">
                <a:latin typeface="Comic Sans MS" pitchFamily="66" charset="0"/>
              </a:rPr>
              <a:t>dualista</a:t>
            </a:r>
            <a:endParaRPr lang="it-IT" altLang="it-IT" sz="240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SESTO</a:t>
            </a:r>
            <a:r>
              <a:rPr lang="it-IT" altLang="it-IT" sz="2800" smtClean="0">
                <a:latin typeface="Comic Sans MS" pitchFamily="66" charset="0"/>
              </a:rPr>
              <a:t>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Empirico</a:t>
            </a:r>
            <a:r>
              <a:rPr lang="it-IT" altLang="it-IT" sz="2800" smtClean="0">
                <a:latin typeface="Comic Sans MS" pitchFamily="66" charset="0"/>
              </a:rPr>
              <a:t> </a:t>
            </a:r>
            <a:endParaRPr lang="it-IT" altLang="it-IT" sz="240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L.FEUERBACH</a:t>
            </a:r>
            <a:r>
              <a:rPr lang="it-IT" altLang="it-IT" sz="2800" smtClean="0">
                <a:latin typeface="Comic Sans MS" pitchFamily="66" charset="0"/>
              </a:rPr>
              <a:t>  </a:t>
            </a:r>
            <a:endParaRPr lang="it-IT" altLang="it-IT" sz="240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H. JONAS        </a:t>
            </a:r>
            <a:endParaRPr lang="it-IT" altLang="it-IT" sz="240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endParaRPr lang="it-IT" altLang="it-IT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pPr algn="l"/>
            <a:r>
              <a:rPr lang="it-IT" altLang="it-IT" sz="2800" b="1" smtClean="0">
                <a:solidFill>
                  <a:srgbClr val="FFFF00"/>
                </a:solidFill>
                <a:latin typeface="Comic Sans MS" pitchFamily="66" charset="0"/>
              </a:rPr>
              <a:t>III.CRITICA</a:t>
            </a:r>
            <a:r>
              <a:rPr lang="it-IT" altLang="it-IT" sz="2800" smtClean="0">
                <a:latin typeface="Comic Sans MS" pitchFamily="66" charset="0"/>
              </a:rPr>
              <a:t>- su </a:t>
            </a:r>
            <a:r>
              <a:rPr lang="it-IT" altLang="it-IT" sz="2800" smtClean="0">
                <a:solidFill>
                  <a:srgbClr val="00FFFF"/>
                </a:solidFill>
                <a:latin typeface="Comic Sans MS" pitchFamily="66" charset="0"/>
              </a:rPr>
              <a:t>argomentazione</a:t>
            </a:r>
          </a:p>
        </p:txBody>
      </p:sp>
      <p:sp>
        <p:nvSpPr>
          <p:cNvPr id="39938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763000" cy="6019800"/>
          </a:xfrm>
        </p:spPr>
        <p:txBody>
          <a:bodyPr/>
          <a:lstStyle/>
          <a:p>
            <a:pPr marL="0" indent="0"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Osservazioni</a:t>
            </a:r>
            <a:r>
              <a:rPr lang="it-IT" altLang="it-IT" sz="2400" smtClean="0">
                <a:latin typeface="Comic Sans MS" pitchFamily="66" charset="0"/>
              </a:rPr>
              <a:t>: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cfr</a:t>
            </a:r>
            <a:r>
              <a:rPr lang="it-IT" altLang="it-IT" sz="2000" smtClean="0">
                <a:latin typeface="Comic Sans MS" pitchFamily="66" charset="0"/>
              </a:rPr>
              <a:t> con altre vie: c’è </a:t>
            </a:r>
            <a:r>
              <a:rPr lang="it-IT" altLang="it-IT" sz="2000" i="1" smtClean="0">
                <a:latin typeface="Comic Sans MS" pitchFamily="66" charset="0"/>
              </a:rPr>
              <a:t>novum</a:t>
            </a:r>
            <a:r>
              <a:rPr lang="it-IT" altLang="it-IT" sz="2000" smtClean="0">
                <a:latin typeface="Comic Sans MS" pitchFamily="66" charset="0"/>
              </a:rPr>
              <a:t>: non precarietà ma fondatezza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la più… </a:t>
            </a:r>
            <a:r>
              <a:rPr lang="it-IT" altLang="it-IT" sz="2000" smtClean="0">
                <a:latin typeface="Comic Sans MS" pitchFamily="66" charset="0"/>
              </a:rPr>
              <a:t>interessante religiosam,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TEOFILO</a:t>
            </a:r>
            <a:r>
              <a:rPr lang="it-IT" altLang="it-IT" sz="2000" smtClean="0"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KANT-LE</a:t>
            </a:r>
            <a:r>
              <a:rPr lang="it-IT" altLang="it-IT" sz="2000" smtClean="0"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ROY</a:t>
            </a:r>
            <a:endParaRPr lang="it-IT" altLang="it-IT" sz="2000" smtClean="0">
              <a:latin typeface="Comic Sans MS" pitchFamily="66" charset="0"/>
            </a:endParaRPr>
          </a:p>
          <a:p>
            <a:pPr marL="0" indent="0" algn="just">
              <a:buFontTx/>
              <a:buChar char="-"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indole</a:t>
            </a:r>
            <a:r>
              <a:rPr lang="it-IT" altLang="it-IT" sz="2000" smtClean="0"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metafisica</a:t>
            </a:r>
            <a:r>
              <a:rPr lang="it-IT" altLang="it-IT" sz="2000" smtClean="0">
                <a:latin typeface="Comic Sans MS" pitchFamily="66" charset="0"/>
              </a:rPr>
              <a:t>: </a:t>
            </a:r>
          </a:p>
          <a:p>
            <a:pPr marL="0" indent="0" algn="just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la realtà è colta non solo come determinata, ma come </a:t>
            </a:r>
            <a:r>
              <a:rPr lang="it-IT" altLang="it-IT" sz="2000" i="1" smtClean="0">
                <a:latin typeface="Comic Sans MS" pitchFamily="66" charset="0"/>
              </a:rPr>
              <a:t>ordinata</a:t>
            </a:r>
            <a:r>
              <a:rPr lang="it-IT" altLang="it-IT" sz="2000" smtClean="0">
                <a:latin typeface="Comic Sans MS" pitchFamily="66" charset="0"/>
              </a:rPr>
              <a:t> a;</a:t>
            </a:r>
          </a:p>
          <a:p>
            <a:pPr marL="0" indent="0" algn="just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l’inferenza ha profondità ontol perché si cerca la ragion d’essere dell’agire secondo un fine (si approda alla </a:t>
            </a:r>
            <a:r>
              <a:rPr lang="it-IT" altLang="it-IT" sz="2000" i="1" smtClean="0">
                <a:latin typeface="Comic Sans MS" pitchFamily="66" charset="0"/>
              </a:rPr>
              <a:t>lex trascendentale</a:t>
            </a:r>
            <a:r>
              <a:rPr lang="it-IT" altLang="it-IT" sz="2000" smtClean="0">
                <a:latin typeface="Comic Sans MS" pitchFamily="66" charset="0"/>
              </a:rPr>
              <a:t>), non si tratta di approccio psicologico</a:t>
            </a:r>
          </a:p>
          <a:p>
            <a:pPr marL="0" indent="0" algn="just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chiarificaz terminologiche</a:t>
            </a:r>
          </a:p>
          <a:p>
            <a:pPr marL="0" indent="0" algn="just">
              <a:buFontTx/>
              <a:buNone/>
            </a:pPr>
            <a:r>
              <a:rPr lang="it-IT" altLang="it-IT" sz="2000" b="1" i="1" smtClean="0">
                <a:solidFill>
                  <a:srgbClr val="FFFFFF"/>
                </a:solidFill>
                <a:latin typeface="Comic Sans MS" pitchFamily="66" charset="0"/>
              </a:rPr>
              <a:t>Ordo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 = </a:t>
            </a:r>
            <a:r>
              <a:rPr lang="it-IT" altLang="it-IT" sz="2000" i="1" smtClean="0">
                <a:latin typeface="Comic Sans MS" pitchFamily="66" charset="0"/>
              </a:rPr>
              <a:t>apta dispositio mediorum ad finem</a:t>
            </a:r>
            <a:r>
              <a:rPr lang="it-IT" altLang="it-IT" sz="2000" smtClean="0">
                <a:latin typeface="Comic Sans MS" pitchFamily="66" charset="0"/>
              </a:rPr>
              <a:t>; esiste come:</a:t>
            </a:r>
          </a:p>
          <a:p>
            <a:pPr marL="0" indent="0" algn="just">
              <a:buFontTx/>
              <a:buNone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-statico</a:t>
            </a:r>
            <a:endParaRPr lang="it-IT" altLang="it-IT" sz="2000" smtClean="0">
              <a:solidFill>
                <a:srgbClr val="000000"/>
              </a:solidFill>
              <a:latin typeface="Comic Sans MS" pitchFamily="66" charset="0"/>
            </a:endParaRPr>
          </a:p>
          <a:p>
            <a:pPr marL="0" indent="0" algn="just">
              <a:buFontTx/>
              <a:buNone/>
            </a:pP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-dinamico</a:t>
            </a:r>
            <a:endParaRPr lang="it-IT" altLang="it-IT" sz="2000" smtClean="0">
              <a:solidFill>
                <a:srgbClr val="000000"/>
              </a:solidFill>
              <a:latin typeface="Comic Sans MS" pitchFamily="66" charset="0"/>
            </a:endParaRPr>
          </a:p>
          <a:p>
            <a:pPr marL="0" indent="0" algn="just">
              <a:buFontTx/>
              <a:buNone/>
            </a:pPr>
            <a:endParaRPr lang="it-IT" altLang="it-IT" sz="2000" smtClean="0">
              <a:solidFill>
                <a:srgbClr val="000000"/>
              </a:solidFill>
              <a:latin typeface="Comic Sans MS" pitchFamily="66" charset="0"/>
            </a:endParaRPr>
          </a:p>
          <a:p>
            <a:pPr marL="0" indent="0" algn="just">
              <a:buFontTx/>
              <a:buNone/>
            </a:pPr>
            <a:endParaRPr lang="it-IT" altLang="it-IT" sz="20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563562"/>
          </a:xfrm>
        </p:spPr>
        <p:txBody>
          <a:bodyPr/>
          <a:lstStyle/>
          <a:p>
            <a:pPr algn="l"/>
            <a:r>
              <a:rPr lang="it-IT" altLang="it-IT" sz="3200" smtClean="0">
                <a:solidFill>
                  <a:schemeClr val="bg1"/>
                </a:solidFill>
                <a:latin typeface="Comic Sans MS" pitchFamily="66" charset="0"/>
              </a:rPr>
              <a:t>a) </a:t>
            </a:r>
            <a:r>
              <a:rPr lang="it-IT" altLang="it-IT" sz="3200" smtClean="0">
                <a:solidFill>
                  <a:srgbClr val="00FFFF"/>
                </a:solidFill>
                <a:latin typeface="Comic Sans MS" pitchFamily="66" charset="0"/>
              </a:rPr>
              <a:t>Il </a:t>
            </a:r>
            <a:r>
              <a:rPr lang="it-IT" altLang="it-IT" sz="3200" smtClean="0">
                <a:solidFill>
                  <a:schemeClr val="tx1"/>
                </a:solidFill>
                <a:latin typeface="Comic Sans MS" pitchFamily="66" charset="0"/>
              </a:rPr>
              <a:t>fatto</a:t>
            </a:r>
            <a:r>
              <a:rPr lang="it-IT" altLang="it-IT" sz="3200" smtClean="0">
                <a:solidFill>
                  <a:schemeClr val="bg1"/>
                </a:solidFill>
                <a:latin typeface="Comic Sans MS" pitchFamily="66" charset="0"/>
              </a:rPr>
              <a:t>-Ulteriori rilievi</a:t>
            </a:r>
          </a:p>
        </p:txBody>
      </p:sp>
      <p:sp>
        <p:nvSpPr>
          <p:cNvPr id="40962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/>
          <a:lstStyle/>
          <a:p>
            <a:pPr>
              <a:buFontTx/>
              <a:buChar char="-"/>
            </a:pPr>
            <a:r>
              <a:rPr lang="it-IT" altLang="it-IT" sz="2000" smtClean="0">
                <a:latin typeface="Comic Sans MS" pitchFamily="66" charset="0"/>
              </a:rPr>
              <a:t>non è necess dimostr che tutto l’</a:t>
            </a:r>
            <a:r>
              <a:rPr lang="it-IT" altLang="ja-JP" sz="2000" smtClean="0">
                <a:latin typeface="Comic Sans MS" pitchFamily="66" charset="0"/>
              </a:rPr>
              <a:t>univ è ordinato, basta che qlc sia   </a:t>
            </a:r>
          </a:p>
          <a:p>
            <a:pPr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    ordinabile “secondo l’essere”</a:t>
            </a:r>
          </a:p>
          <a:p>
            <a:pPr>
              <a:buFontTx/>
              <a:buChar char="-"/>
            </a:pPr>
            <a:r>
              <a:rPr lang="it-IT" altLang="it-IT" sz="2000" smtClean="0">
                <a:latin typeface="Comic Sans MS" pitchFamily="66" charset="0"/>
              </a:rPr>
              <a:t>Non occorre partire dalla precarietà degli esistenti non intelligenti: anche </a:t>
            </a:r>
            <a:r>
              <a:rPr lang="it-IT" altLang="it-IT" sz="2000" b="1" smtClean="0">
                <a:latin typeface="Comic Sans MS" pitchFamily="66" charset="0"/>
              </a:rPr>
              <a:t>l’agire</a:t>
            </a:r>
            <a:r>
              <a:rPr lang="it-IT" altLang="it-IT" sz="2000" smtClean="0">
                <a:latin typeface="Comic Sans MS" pitchFamily="66" charset="0"/>
              </a:rPr>
              <a:t> dell’h è rivelativo</a:t>
            </a:r>
          </a:p>
          <a:p>
            <a:pPr>
              <a:buFontTx/>
              <a:buChar char="-"/>
            </a:pPr>
            <a:r>
              <a:rPr lang="it-IT" altLang="it-IT" sz="2000" smtClean="0">
                <a:latin typeface="Comic Sans MS" pitchFamily="66" charset="0"/>
              </a:rPr>
              <a:t>testimonianze: armonia dei non viventi; la vita: dalla cellula ai corpi, l’uomo</a:t>
            </a:r>
          </a:p>
          <a:p>
            <a:pPr>
              <a:buFontTx/>
              <a:buNone/>
            </a:pPr>
            <a:endParaRPr lang="it-IT" altLang="it-IT" sz="2000" i="1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000" i="1" smtClean="0">
                <a:latin typeface="Comic Sans MS" pitchFamily="66" charset="0"/>
              </a:rPr>
              <a:t>Omne agens agit propter finem</a:t>
            </a:r>
            <a:r>
              <a:rPr lang="it-IT" altLang="it-IT" sz="2000" smtClean="0">
                <a:latin typeface="Comic Sans MS" pitchFamily="66" charset="0"/>
              </a:rPr>
              <a:t>; è realtà in tensione</a:t>
            </a:r>
          </a:p>
          <a:p>
            <a:pPr>
              <a:buFontTx/>
              <a:buNone/>
            </a:pPr>
            <a:endParaRPr lang="it-IT" altLang="it-IT" sz="2000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Il </a:t>
            </a:r>
            <a:r>
              <a:rPr lang="it-IT" altLang="it-IT" sz="2000" smtClean="0">
                <a:solidFill>
                  <a:srgbClr val="FFFFFF"/>
                </a:solidFill>
                <a:latin typeface="Comic Sans MS" pitchFamily="66" charset="0"/>
              </a:rPr>
              <a:t>CASO </a:t>
            </a:r>
            <a:r>
              <a:rPr lang="it-IT" altLang="it-IT" sz="2000" smtClean="0">
                <a:latin typeface="Comic Sans MS" pitchFamily="66" charset="0"/>
              </a:rPr>
              <a:t>?- è possibil insita nell’</a:t>
            </a:r>
            <a:r>
              <a:rPr lang="it-IT" altLang="ja-JP" sz="2000" smtClean="0">
                <a:latin typeface="Comic Sans MS" pitchFamily="66" charset="0"/>
              </a:rPr>
              <a:t>elem </a:t>
            </a:r>
            <a:r>
              <a:rPr lang="it-IT" altLang="ja-JP" sz="2000" i="1" smtClean="0">
                <a:latin typeface="Comic Sans MS" pitchFamily="66" charset="0"/>
              </a:rPr>
              <a:t>potenziale</a:t>
            </a:r>
            <a:r>
              <a:rPr lang="it-IT" altLang="ja-JP" sz="2000" smtClean="0">
                <a:latin typeface="Comic Sans MS" pitchFamily="66" charset="0"/>
              </a:rPr>
              <a:t> che costit l</a:t>
            </a:r>
            <a:r>
              <a:rPr lang="it-IT" altLang="it-IT" sz="2000" smtClean="0">
                <a:latin typeface="Comic Sans MS" pitchFamily="66" charset="0"/>
              </a:rPr>
              <a:t>’</a:t>
            </a:r>
            <a:r>
              <a:rPr lang="it-IT" altLang="ja-JP" sz="2000" smtClean="0">
                <a:latin typeface="Comic Sans MS" pitchFamily="66" charset="0"/>
              </a:rPr>
              <a:t>esistente; in ogni caso è sempre </a:t>
            </a:r>
            <a:r>
              <a:rPr lang="it-IT" altLang="it-IT" sz="2000" smtClean="0">
                <a:latin typeface="Comic Sans MS" pitchFamily="66" charset="0"/>
              </a:rPr>
              <a:t>“</a:t>
            </a:r>
            <a:r>
              <a:rPr lang="it-IT" altLang="ja-JP" sz="2000" smtClean="0">
                <a:latin typeface="Comic Sans MS" pitchFamily="66" charset="0"/>
              </a:rPr>
              <a:t>relativo</a:t>
            </a:r>
            <a:r>
              <a:rPr lang="it-IT" altLang="it-IT" sz="2000" smtClean="0">
                <a:latin typeface="Comic Sans MS" pitchFamily="66" charset="0"/>
              </a:rPr>
              <a:t>”</a:t>
            </a:r>
            <a:r>
              <a:rPr lang="it-IT" altLang="ja-JP" sz="2000" smtClean="0">
                <a:latin typeface="Comic Sans MS" pitchFamily="66" charset="0"/>
              </a:rPr>
              <a:t> a 2 o più cause partic che, agendo indipendentem l</a:t>
            </a:r>
            <a:r>
              <a:rPr lang="it-IT" altLang="it-IT" sz="2000" smtClean="0">
                <a:latin typeface="Comic Sans MS" pitchFamily="66" charset="0"/>
              </a:rPr>
              <a:t>’</a:t>
            </a:r>
            <a:r>
              <a:rPr lang="it-IT" altLang="ja-JP" sz="2000" smtClean="0">
                <a:latin typeface="Comic Sans MS" pitchFamily="66" charset="0"/>
              </a:rPr>
              <a:t>una dall</a:t>
            </a:r>
            <a:r>
              <a:rPr lang="it-IT" altLang="it-IT" sz="2000" smtClean="0">
                <a:latin typeface="Comic Sans MS" pitchFamily="66" charset="0"/>
              </a:rPr>
              <a:t>’</a:t>
            </a:r>
            <a:r>
              <a:rPr lang="it-IT" altLang="ja-JP" sz="2000" smtClean="0">
                <a:latin typeface="Comic Sans MS" pitchFamily="66" charset="0"/>
              </a:rPr>
              <a:t>altra e perseg ciscuna il suo fine part, possono concorrere a produrre effetti non previsti.</a:t>
            </a:r>
            <a:endParaRPr lang="it-IT" altLang="it-IT" sz="20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endParaRPr lang="it-IT" altLang="it-IT" smtClean="0"/>
          </a:p>
        </p:txBody>
      </p:sp>
      <p:sp>
        <p:nvSpPr>
          <p:cNvPr id="41986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endParaRPr lang="it-IT" altLang="it-IT" smtClean="0"/>
          </a:p>
          <a:p>
            <a:pPr>
              <a:buFontTx/>
              <a:buNone/>
            </a:pPr>
            <a:endParaRPr lang="it-IT" altLang="it-IT" sz="2400" smtClean="0">
              <a:latin typeface="Comic Sans MS" pitchFamily="66" charset="0"/>
            </a:endParaRPr>
          </a:p>
          <a:p>
            <a:pPr>
              <a:buFontTx/>
              <a:buNone/>
            </a:pPr>
            <a:endParaRPr lang="it-IT" altLang="it-IT" sz="2400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B)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it-IT" sz="2400" b="1" smtClean="0">
                <a:latin typeface="Comic Sans MS" pitchFamily="66" charset="0"/>
              </a:rPr>
              <a:t>Necessità 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di una Intell ordinatrice e finalizzatrice</a:t>
            </a:r>
          </a:p>
          <a:p>
            <a:pPr>
              <a:buFontTx/>
              <a:buNone/>
            </a:pP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C) </a:t>
            </a:r>
            <a:r>
              <a:rPr lang="it-IT" altLang="it-IT" sz="2400" b="1" smtClean="0">
                <a:solidFill>
                  <a:srgbClr val="000000"/>
                </a:solidFill>
                <a:latin typeface="Comic Sans MS" pitchFamily="66" charset="0"/>
              </a:rPr>
              <a:t>Impossibilità</a:t>
            </a: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del regresso all’infinito che moltiplica l’</a:t>
            </a:r>
            <a:r>
              <a:rPr lang="it-IT" altLang="ja-JP" sz="2400" smtClean="0">
                <a:solidFill>
                  <a:srgbClr val="FFFFFF"/>
                </a:solidFill>
                <a:latin typeface="Comic Sans MS" pitchFamily="66" charset="0"/>
              </a:rPr>
              <a:t>insuff e non la annulla. Si postula una Intell </a:t>
            </a:r>
            <a:r>
              <a:rPr lang="it-IT" altLang="ja-JP" sz="2400" i="1" smtClean="0">
                <a:solidFill>
                  <a:srgbClr val="FFFFFF"/>
                </a:solidFill>
                <a:latin typeface="Comic Sans MS" pitchFamily="66" charset="0"/>
              </a:rPr>
              <a:t>peculiare</a:t>
            </a:r>
          </a:p>
          <a:p>
            <a:pPr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-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infinita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 </a:t>
            </a:r>
          </a:p>
          <a:p>
            <a:pPr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-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libera</a:t>
            </a: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-creatrice</a:t>
            </a: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-ergo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divina</a:t>
            </a:r>
            <a:endParaRPr lang="it-IT" altLang="it-IT" sz="2400" smtClean="0">
              <a:solidFill>
                <a:srgbClr val="FFFF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2400" b="1" dirty="0">
                <a:solidFill>
                  <a:srgbClr val="941651"/>
                </a:solidFill>
                <a:latin typeface="Comic Sans MS" charset="0"/>
                <a:ea typeface="+mj-ea"/>
                <a:cs typeface="+mj-cs"/>
              </a:rPr>
              <a:t>La proposta di Maurice BLONDEL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4582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b="1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Crisi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della nozione di </a:t>
            </a: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causa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che, tutta-via, implicava relazione di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proporzione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con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effetto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priorità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rispetto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effetto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comunicazione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con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effetto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somiglianza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con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effetto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Indicazione di BLONDEL come Modello di sintesi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retorica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-da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Agostino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muove dall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interiorità peculiare nell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uomo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-da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Anselmo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 dinamismo di superamento del limite e riflessività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-da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Tommaso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dall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immanenza, dall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esperienza di sé e dai gradi di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perfezion…amento, vincolati al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desiderio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come motore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esistere.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-da 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Kant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: a partire dalla volontà e dall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azione, dimostr. per postulaz.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-da 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Hegel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importanza della dialettica, trascendenza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immanenza.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Dato: io voglio… volere. Qlc che,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in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me, non è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da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me.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000" i="1" smtClean="0">
                <a:latin typeface="Comic Sans MS" pitchFamily="66" charset="0"/>
              </a:rPr>
              <a:t>Pati – dissolvi - uniri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534400" cy="609600"/>
          </a:xfrm>
        </p:spPr>
        <p:txBody>
          <a:bodyPr/>
          <a:lstStyle/>
          <a:p>
            <a:r>
              <a:rPr lang="it-IT" altLang="it-IT" sz="3200" b="1" smtClean="0">
                <a:solidFill>
                  <a:srgbClr val="941651"/>
                </a:solidFill>
                <a:latin typeface="Comic Sans MS" pitchFamily="66" charset="0"/>
              </a:rPr>
              <a:t>MAPPATURA delle “vie” dall’esperienza</a:t>
            </a:r>
          </a:p>
        </p:txBody>
      </p:sp>
      <p:sp>
        <p:nvSpPr>
          <p:cNvPr id="16386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791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Intrinseca </a:t>
            </a:r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>DIVENIENZA</a:t>
            </a:r>
            <a:r>
              <a:rPr lang="it-IT" altLang="it-IT" sz="2000" smtClean="0">
                <a:latin typeface="Comic Sans MS" pitchFamily="66" charset="0"/>
              </a:rPr>
              <a:t>                               relativa </a:t>
            </a:r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>EFFICACIA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L’esserci un quanto </a:t>
            </a:r>
            <a:r>
              <a:rPr lang="it-IT" altLang="it-IT" sz="2000" i="1" smtClean="0">
                <a:latin typeface="Comic Sans MS" pitchFamily="66" charset="0"/>
              </a:rPr>
              <a:t>mosso</a:t>
            </a:r>
            <a:r>
              <a:rPr lang="it-IT" altLang="it-IT" sz="2000" smtClean="0">
                <a:latin typeface="Comic Sans MS" pitchFamily="66" charset="0"/>
              </a:rPr>
              <a:t>                              l ’esserci in quanto </a:t>
            </a:r>
            <a:r>
              <a:rPr lang="it-IT" altLang="it-IT" sz="2000" i="1" smtClean="0">
                <a:latin typeface="Comic Sans MS" pitchFamily="66" charset="0"/>
              </a:rPr>
              <a:t>muove</a:t>
            </a:r>
          </a:p>
          <a:p>
            <a:pPr marL="0" indent="0">
              <a:buFontTx/>
              <a:buNone/>
            </a:pPr>
            <a:endParaRPr lang="it-IT" altLang="it-IT" sz="2000" smtClean="0">
              <a:latin typeface="Comic Sans MS" pitchFamily="66" charset="0"/>
            </a:endParaRPr>
          </a:p>
          <a:p>
            <a:pPr marL="0" indent="0" algn="ctr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Connotazione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AD EXTRA</a:t>
            </a:r>
          </a:p>
          <a:p>
            <a:pPr marL="0" indent="0" algn="ctr">
              <a:buFontTx/>
              <a:buNone/>
            </a:pPr>
            <a:endParaRPr lang="it-IT" altLang="it-IT" sz="2000" smtClean="0">
              <a:latin typeface="Comic Sans MS" pitchFamily="66" charset="0"/>
            </a:endParaRPr>
          </a:p>
          <a:p>
            <a:pPr marL="0" indent="0" algn="ctr">
              <a:buFontTx/>
              <a:buNone/>
            </a:pPr>
            <a:r>
              <a:rPr lang="it-IT" altLang="it-IT" sz="2400" b="1" smtClean="0">
                <a:solidFill>
                  <a:srgbClr val="941651"/>
                </a:solidFill>
                <a:latin typeface="Comic Sans MS" pitchFamily="66" charset="0"/>
              </a:rPr>
              <a:t>ESPERIENZA INTEGRALE</a:t>
            </a:r>
          </a:p>
          <a:p>
            <a:pPr marL="0" indent="0" algn="ctr">
              <a:buFontTx/>
              <a:buNone/>
            </a:pPr>
            <a:endParaRPr lang="it-IT" altLang="it-IT" sz="2000" smtClean="0">
              <a:latin typeface="Comic Sans MS" pitchFamily="66" charset="0"/>
            </a:endParaRPr>
          </a:p>
          <a:p>
            <a:pPr marL="0" indent="0" algn="ctr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Connotazione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AD INTRA</a:t>
            </a:r>
          </a:p>
          <a:p>
            <a:pPr marL="0" indent="0" algn="ctr">
              <a:buFontTx/>
              <a:buNone/>
            </a:pPr>
            <a:endParaRPr lang="it-IT" altLang="it-IT" sz="2000" smtClean="0">
              <a:latin typeface="Comic Sans MS" pitchFamily="66" charset="0"/>
            </a:endParaRP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Intrinseca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CONTINGENZA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  </a:t>
            </a:r>
            <a:r>
              <a:rPr lang="it-IT" altLang="it-IT" sz="2000" smtClean="0">
                <a:latin typeface="Comic Sans MS" pitchFamily="66" charset="0"/>
              </a:rPr>
              <a:t>                             relativo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ORDINE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L’esserci stesso dell’esserci                        L’esserci stesso dell’esserci 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come NOVUM                                                         come finalizzato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                                  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                          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GRADUAZIONE</a:t>
            </a:r>
            <a:r>
              <a:rPr lang="it-IT" altLang="it-IT" sz="2000" smtClean="0">
                <a:latin typeface="Comic Sans MS" pitchFamily="66" charset="0"/>
              </a:rPr>
              <a:t> costitutiva dell’esserci</a:t>
            </a:r>
          </a:p>
        </p:txBody>
      </p:sp>
      <p:cxnSp>
        <p:nvCxnSpPr>
          <p:cNvPr id="5" name="Connettore 2 4"/>
          <p:cNvCxnSpPr>
            <a:cxnSpLocks noChangeShapeType="1"/>
          </p:cNvCxnSpPr>
          <p:nvPr/>
        </p:nvCxnSpPr>
        <p:spPr bwMode="auto">
          <a:xfrm>
            <a:off x="1447800" y="1752600"/>
            <a:ext cx="121920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" name="Connettore 2 6"/>
          <p:cNvCxnSpPr>
            <a:cxnSpLocks noChangeShapeType="1"/>
          </p:cNvCxnSpPr>
          <p:nvPr/>
        </p:nvCxnSpPr>
        <p:spPr bwMode="auto">
          <a:xfrm flipH="1">
            <a:off x="6477000" y="1828800"/>
            <a:ext cx="152400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1" name="Connettore 2 10"/>
          <p:cNvCxnSpPr>
            <a:cxnSpLocks noChangeShapeType="1"/>
          </p:cNvCxnSpPr>
          <p:nvPr/>
        </p:nvCxnSpPr>
        <p:spPr bwMode="auto">
          <a:xfrm flipH="1" flipV="1">
            <a:off x="6553200" y="4038600"/>
            <a:ext cx="68580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3" name="Connettore 2 12"/>
          <p:cNvCxnSpPr>
            <a:cxnSpLocks noChangeShapeType="1"/>
          </p:cNvCxnSpPr>
          <p:nvPr/>
        </p:nvCxnSpPr>
        <p:spPr bwMode="auto">
          <a:xfrm flipV="1">
            <a:off x="1752600" y="4038600"/>
            <a:ext cx="914400" cy="4572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8" name="Connettore 1 17"/>
          <p:cNvCxnSpPr>
            <a:cxnSpLocks noChangeShapeType="1"/>
          </p:cNvCxnSpPr>
          <p:nvPr/>
        </p:nvCxnSpPr>
        <p:spPr bwMode="auto">
          <a:xfrm>
            <a:off x="4495800" y="2667000"/>
            <a:ext cx="0" cy="228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0" name="Connettore 1 19"/>
          <p:cNvCxnSpPr>
            <a:cxnSpLocks noChangeShapeType="1"/>
          </p:cNvCxnSpPr>
          <p:nvPr/>
        </p:nvCxnSpPr>
        <p:spPr bwMode="auto">
          <a:xfrm>
            <a:off x="4495800" y="3505200"/>
            <a:ext cx="0" cy="228600"/>
          </a:xfrm>
          <a:prstGeom prst="line">
            <a:avLst/>
          </a:prstGeom>
          <a:noFill/>
          <a:ln w="25400">
            <a:solidFill>
              <a:srgbClr val="BBE0E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2" name="Connettore 2 11"/>
          <p:cNvCxnSpPr>
            <a:cxnSpLocks noChangeShapeType="1"/>
          </p:cNvCxnSpPr>
          <p:nvPr/>
        </p:nvCxnSpPr>
        <p:spPr bwMode="auto">
          <a:xfrm>
            <a:off x="4495800" y="4267200"/>
            <a:ext cx="0" cy="17526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l" eaLnBrk="1" hangingPunct="1"/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2.2.1.2   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400" b="1" smtClean="0">
                <a:solidFill>
                  <a:schemeClr val="bg1"/>
                </a:solidFill>
              </a:rPr>
              <a:t>’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2.2.1.2.1 Modalità e valutazione</a:t>
            </a:r>
            <a:endParaRPr lang="it-IT" altLang="it-IT" sz="2400" b="1" smtClean="0">
              <a:solidFill>
                <a:srgbClr val="00FFFF"/>
              </a:solidFill>
              <a:latin typeface="Comic Sans MS" pitchFamily="66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7630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Ci si interroga: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-su Dio come condizione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presupposta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nell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esperienza del sacro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su Dio come forma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implicita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l chiedersi delle ragioni ultime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Si intrecciano in un susseguirsi: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-un momento esperienziale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-un momento di intuizione circa una precarietà che chiede fondazione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-Aposteriori 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 procede dal causato alla causa, a misura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intell. umana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Per taluni è, comunque, un ritrovamento di qlc che già inabita lo spirito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*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Carattere unitario e molteplice dell</a:t>
            </a:r>
            <a:r>
              <a:rPr lang="ja-JP" altLang="it-IT" sz="2000" b="1" smtClean="0">
                <a:solidFill>
                  <a:srgbClr val="00FFFF"/>
                </a:solidFill>
              </a:rPr>
              <a:t>’</a:t>
            </a:r>
            <a:r>
              <a:rPr lang="it-IT" altLang="ja-JP" sz="2000" b="1" smtClean="0">
                <a:solidFill>
                  <a:srgbClr val="00FFFF"/>
                </a:solidFill>
                <a:latin typeface="Comic Sans MS" pitchFamily="66" charset="0"/>
              </a:rPr>
              <a:t>argomentazione</a:t>
            </a:r>
            <a:endParaRPr lang="it-IT" altLang="ja-JP" sz="20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b="1" i="1" smtClean="0">
                <a:solidFill>
                  <a:schemeClr val="bg1"/>
                </a:solidFill>
                <a:latin typeface="Comic Sans MS" pitchFamily="66" charset="0"/>
              </a:rPr>
              <a:t>unitario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perchè dei/sui fondamenti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b="1" i="1" smtClean="0">
                <a:solidFill>
                  <a:schemeClr val="bg1"/>
                </a:solidFill>
                <a:latin typeface="Comic Sans MS" pitchFamily="66" charset="0"/>
              </a:rPr>
              <a:t>molteplice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per la prospetticità in cui viene espresso il contingente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Opzione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per le 5 vie tommasiane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Opinioni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esauriscono le possibili forme di dimostrazione 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CHARLIER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non le esauriscono 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De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LUBAC-BOGLIOLO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457200"/>
          </a:xfrm>
        </p:spPr>
        <p:txBody>
          <a:bodyPr/>
          <a:lstStyle/>
          <a:p>
            <a:pPr algn="l" eaLnBrk="1" hangingPunct="1"/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… </a:t>
            </a:r>
            <a:r>
              <a:rPr lang="it-IT" altLang="it-IT" sz="2800" b="1" smtClean="0">
                <a:solidFill>
                  <a:schemeClr val="bg1"/>
                </a:solidFill>
                <a:latin typeface="Comic Sans MS" pitchFamily="66" charset="0"/>
              </a:rPr>
              <a:t>plausibilità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Ulteriormente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esse avrebbero: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a) valore 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>certo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PLATONE – AGOSTINO – ANSELMO - BONAVENTURA</a:t>
            </a:r>
            <a:endParaRPr lang="it-IT" altLang="it-IT" sz="20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b) 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>nessun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 valore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HEGEL - DE UNAMUNO - JASPERS</a:t>
            </a:r>
            <a:endParaRPr lang="it-IT" altLang="it-IT" sz="2000" b="1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c) valore </a:t>
            </a:r>
            <a:r>
              <a:rPr lang="it-IT" altLang="it-IT" sz="2000" b="1" smtClean="0">
                <a:solidFill>
                  <a:srgbClr val="FFFF00"/>
                </a:solidFill>
                <a:latin typeface="Comic Sans MS" pitchFamily="66" charset="0"/>
              </a:rPr>
              <a:t>relativo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RENAN – SCHELER 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-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ROSMINI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Lineamenti di risposta/replica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Sono non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prove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, ma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vie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(esigenze, itinerari)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Sono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cinque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almeno</a:t>
            </a:r>
            <a:endParaRPr lang="it-IT" altLang="it-IT" sz="20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lavorano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in 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circolo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perchè su questione del principio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oggettivamente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nulla impedisce che il contingente esiga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assoluto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soggettivamente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occorre però che fattori ateoretici non condiz lo  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spirito e che il soggetto medesimo abbia fatto qualche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 esperienza di 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153400" cy="914400"/>
          </a:xfrm>
        </p:spPr>
        <p:txBody>
          <a:bodyPr/>
          <a:lstStyle/>
          <a:p>
            <a:pPr algn="l" eaLnBrk="1" hangingPunct="1"/>
            <a:r>
              <a:rPr lang="it-IT" altLang="it-IT" sz="2000" smtClean="0">
                <a:latin typeface="Comic Sans MS" pitchFamily="66" charset="0"/>
              </a:rPr>
              <a:t/>
            </a:r>
            <a:br>
              <a:rPr lang="it-IT" altLang="it-IT" sz="2000" smtClean="0">
                <a:latin typeface="Comic Sans MS" pitchFamily="66" charset="0"/>
              </a:rPr>
            </a:br>
            <a:r>
              <a:rPr lang="it-IT" altLang="it-IT" sz="2000" smtClean="0">
                <a:latin typeface="Comic Sans MS" pitchFamily="66" charset="0"/>
              </a:rPr>
              <a:t>2.2.1</a:t>
            </a:r>
            <a:r>
              <a:rPr lang="it-IT" altLang="it-IT" sz="2000" b="1" i="1" smtClean="0">
                <a:latin typeface="Comic Sans MS" pitchFamily="66" charset="0"/>
              </a:rPr>
              <a:t>Sentieri interrotti </a:t>
            </a:r>
            <a:r>
              <a:rPr lang="it-IT" altLang="it-IT" sz="2000" smtClean="0">
                <a:latin typeface="Comic Sans MS" pitchFamily="66" charset="0"/>
              </a:rPr>
              <a:t>: 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se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Dio c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   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000" b="1" smtClean="0">
                <a:solidFill>
                  <a:schemeClr val="bg1"/>
                </a:solidFill>
              </a:rPr>
              <a:t>’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2.2.1.2.2 </a:t>
            </a:r>
            <a:r>
              <a:rPr lang="it-IT" altLang="ja-JP" sz="2000" b="1" smtClean="0">
                <a:solidFill>
                  <a:srgbClr val="C00000"/>
                </a:solidFill>
                <a:latin typeface="Comic Sans MS" pitchFamily="66" charset="0"/>
              </a:rPr>
              <a:t>del DIVENIRE</a:t>
            </a:r>
            <a:r>
              <a:rPr lang="it-IT" altLang="ja-JP" sz="200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I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Formulazione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*Via della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passività</a:t>
            </a:r>
            <a:r>
              <a:rPr lang="ja-JP" altLang="it-IT" sz="2000" smtClean="0">
                <a:solidFill>
                  <a:srgbClr val="FFFF00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del reale (&gt;&gt; dell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ESSE)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La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domanda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tutto relativo o tutto ri-velativo?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.  I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dati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esperienza-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latin typeface="Comic Sans MS" pitchFamily="66" charset="0"/>
              </a:rPr>
              <a:t>univers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fatto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diversa radicalità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delle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forme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 cambiamento: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					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Accidentali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    					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Sostanziali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i="1" smtClean="0">
                <a:solidFill>
                  <a:srgbClr val="000000"/>
                </a:solidFill>
                <a:latin typeface="Comic Sans MS" pitchFamily="66" charset="0"/>
              </a:rPr>
              <a:t>ambivalenza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 divenire               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b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. 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problematicità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constatiamo nell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esperienza che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 è,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et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simul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 diviene;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conoscere che una cosa è, non significa saperne il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come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e il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perchè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c. interrogazione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su CAUSE che legittimano la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possibilità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 cambiam (ppi intrinseci)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su CAUSE che esplicano il divenire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effettivo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 reale (ppi estrinseci)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2400" b="1">
                <a:solidFill>
                  <a:srgbClr val="FFFF00"/>
                </a:solidFill>
                <a:latin typeface="Comic Sans MS" charset="0"/>
                <a:ea typeface="+mj-ea"/>
                <a:cs typeface="+mj-cs"/>
              </a:rPr>
              <a:t>II. STORIA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d. Interpretazioni 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1) circa i rapporti essere/divenire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a) Assolutizzazione      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(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ERACLITO- HEGEL- BERGSON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b) Negazione               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 PARMENIDE – ZENONE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c) Marginalizzazione    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(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DEMOCRITO- EPICURO - CARTESIO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d) Affermazione   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SCOLASTICA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cfr. ARISTOTELE-TOMMASO )   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                             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2) circa la necessità di un ppio causale </a:t>
            </a:r>
            <a:r>
              <a:rPr lang="ja-JP" altLang="it-IT" sz="2400" smtClean="0">
                <a:solidFill>
                  <a:schemeClr val="bg1"/>
                </a:solidFill>
              </a:rPr>
              <a:t>“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altro</a:t>
            </a:r>
            <a:r>
              <a:rPr lang="ja-JP" altLang="it-IT" sz="2400" smtClean="0">
                <a:solidFill>
                  <a:schemeClr val="bg1"/>
                </a:solidFill>
              </a:rPr>
              <a:t>”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: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a) Rifiuto perchè divenire è carattere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intrinseco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esper. di per sé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LEIBNIZ - MARX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b) si rigetta 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radicalmente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lo stesso principio di causalità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(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HUME –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solo successione apost –post hoc/propoter hoc-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    KANT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- solo categ apriori nel/del sogg)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2400" b="1">
                <a:solidFill>
                  <a:srgbClr val="FFFF00"/>
                </a:solidFill>
                <a:latin typeface="Comic Sans MS" charset="0"/>
                <a:ea typeface="+mj-ea"/>
                <a:cs typeface="+mj-cs"/>
              </a:rPr>
              <a:t>III. CRITICA-</a:t>
            </a:r>
            <a:r>
              <a:rPr lang="it-IT" sz="2400" b="1">
                <a:solidFill>
                  <a:srgbClr val="00FFFF"/>
                </a:solidFill>
                <a:latin typeface="Comic Sans MS" charset="0"/>
                <a:ea typeface="+mj-ea"/>
                <a:cs typeface="+mj-cs"/>
              </a:rPr>
              <a:t> argomentazione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0772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*Si afferma la struttura metafisica dell</a:t>
            </a:r>
            <a:r>
              <a:rPr lang="ja-JP" altLang="it-IT" sz="2000" smtClean="0">
                <a:solidFill>
                  <a:srgbClr val="FFFF00"/>
                </a:solidFill>
              </a:rPr>
              <a:t>’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essere diveniente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-ragioni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indirette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 ragioni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dirette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 IN 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TOMMASO-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la 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prima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via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è la via più manifesta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( Cfr Aristotele; Tommaso in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Summa Th e Summa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CG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da movimento a divenire. Per crescita d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essere e per decrescita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1800" smtClean="0">
                <a:solidFill>
                  <a:srgbClr val="FFFF00"/>
                </a:solidFill>
                <a:latin typeface="Comic Sans MS" pitchFamily="66" charset="0"/>
              </a:rPr>
              <a:t>struttura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argomentazione: momenti</a:t>
            </a:r>
          </a:p>
          <a:p>
            <a:pPr eaLnBrk="1" hangingPunct="1">
              <a:lnSpc>
                <a:spcPct val="80000"/>
              </a:lnSpc>
              <a:buFontTx/>
              <a:buAutoNum type="alphaLcParenR"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il </a:t>
            </a:r>
            <a:r>
              <a:rPr lang="it-IT" altLang="it-IT" sz="1800" b="1" i="1" smtClean="0">
                <a:latin typeface="Comic Sans MS" pitchFamily="66" charset="0"/>
              </a:rPr>
              <a:t>fatto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l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e critiche dipendono da come si intende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causa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  <a:r>
              <a:rPr lang="it-IT" altLang="ja-JP" sz="1800" i="1" smtClean="0">
                <a:solidFill>
                  <a:schemeClr val="bg1"/>
                </a:solidFill>
                <a:latin typeface="Comic Sans MS" pitchFamily="66" charset="0"/>
              </a:rPr>
              <a:t>fisicam—metafisicam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b) </a:t>
            </a:r>
            <a:r>
              <a:rPr lang="it-IT" altLang="it-IT" sz="1800" b="1" i="1" smtClean="0">
                <a:solidFill>
                  <a:srgbClr val="000000"/>
                </a:solidFill>
                <a:latin typeface="Comic Sans MS" pitchFamily="66" charset="0"/>
              </a:rPr>
              <a:t>Impossibilità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di un processo all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infinito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c) </a:t>
            </a:r>
            <a:r>
              <a:rPr lang="it-IT" altLang="it-IT" sz="1800" b="1" i="1" smtClean="0">
                <a:solidFill>
                  <a:srgbClr val="000000"/>
                </a:solidFill>
                <a:latin typeface="Comic Sans MS" pitchFamily="66" charset="0"/>
              </a:rPr>
              <a:t>necessità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di un principio primo assoluto e … divino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CHE è Dio, come Movente in assoluto dalla potenza all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atto.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     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Motore Immobile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      radice di ogni perfezione,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è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actus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essendi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perciò dovrà identificarsi con 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1800" i="1" smtClean="0">
                <a:solidFill>
                  <a:srgbClr val="00FFFF"/>
                </a:solidFill>
                <a:latin typeface="Comic Sans MS" pitchFamily="66" charset="0"/>
              </a:rPr>
              <a:t>Ipsum Esse subsistens</a:t>
            </a:r>
            <a:endParaRPr lang="it-IT" altLang="it-IT" sz="1800" i="1" smtClean="0">
              <a:solidFill>
                <a:srgbClr val="00FF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l" eaLnBrk="1" hangingPunct="1"/>
            <a:r>
              <a:rPr lang="it-IT" altLang="it-IT" sz="2000" smtClean="0">
                <a:latin typeface="Comic Sans MS" pitchFamily="66" charset="0"/>
              </a:rPr>
              <a:t/>
            </a:r>
            <a:br>
              <a:rPr lang="it-IT" altLang="it-IT" sz="2000" smtClean="0">
                <a:latin typeface="Comic Sans MS" pitchFamily="66" charset="0"/>
              </a:rPr>
            </a:br>
            <a:r>
              <a:rPr lang="it-IT" altLang="it-IT" sz="2000" smtClean="0">
                <a:latin typeface="Comic Sans MS" pitchFamily="66" charset="0"/>
              </a:rPr>
              <a:t>2.2.1.</a:t>
            </a:r>
            <a:r>
              <a:rPr lang="it-IT" altLang="it-IT" sz="2000" b="1" i="1" smtClean="0">
                <a:latin typeface="Comic Sans MS" pitchFamily="66" charset="0"/>
              </a:rPr>
              <a:t>Sentieri interrotti </a:t>
            </a:r>
            <a:r>
              <a:rPr lang="it-IT" altLang="it-IT" sz="2000" smtClean="0">
                <a:latin typeface="Comic Sans MS" pitchFamily="66" charset="0"/>
              </a:rPr>
              <a:t>: 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se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Dio c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è</a:t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2.2.1.2   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vie esistenziali dall</a:t>
            </a:r>
            <a:r>
              <a:rPr lang="ja-JP" altLang="it-IT" sz="2000" b="1" smtClean="0">
                <a:solidFill>
                  <a:schemeClr val="bg1"/>
                </a:solidFill>
              </a:rPr>
              <a:t>’</a:t>
            </a:r>
            <a:r>
              <a:rPr lang="it-IT" altLang="ja-JP" sz="2000" b="1" smtClean="0">
                <a:solidFill>
                  <a:schemeClr val="bg1"/>
                </a:solidFill>
                <a:latin typeface="Comic Sans MS" pitchFamily="66" charset="0"/>
              </a:rPr>
              <a:t>esperienza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2.2.1..2.2 </a:t>
            </a:r>
            <a:r>
              <a:rPr lang="it-IT" altLang="ja-JP" sz="2000" b="1" smtClean="0">
                <a:solidFill>
                  <a:srgbClr val="C00000"/>
                </a:solidFill>
                <a:latin typeface="Comic Sans MS" pitchFamily="66" charset="0"/>
              </a:rPr>
              <a:t>dell</a:t>
            </a:r>
            <a:r>
              <a:rPr lang="ja-JP" altLang="it-IT" sz="2000" b="1" smtClean="0">
                <a:solidFill>
                  <a:srgbClr val="C00000"/>
                </a:solidFill>
              </a:rPr>
              <a:t>’</a:t>
            </a:r>
            <a:r>
              <a:rPr lang="it-IT" altLang="ja-JP" sz="2000" b="1" smtClean="0">
                <a:solidFill>
                  <a:srgbClr val="C00000"/>
                </a:solidFill>
                <a:latin typeface="Comic Sans MS" pitchFamily="66" charset="0"/>
              </a:rPr>
              <a:t> EFFICIENZA</a:t>
            </a:r>
            <a:r>
              <a:rPr lang="it-IT" altLang="ja-JP" sz="200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334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**Via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della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ja-JP" altLang="it-IT" sz="2000" smtClean="0">
                <a:solidFill>
                  <a:srgbClr val="00FFFF"/>
                </a:solidFill>
              </a:rPr>
              <a:t>“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attività-attuosità</a:t>
            </a:r>
            <a:r>
              <a:rPr lang="ja-JP" altLang="it-IT" sz="2000" smtClean="0">
                <a:solidFill>
                  <a:srgbClr val="FFFF00"/>
                </a:solidFill>
              </a:rPr>
              <a:t>”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del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reale (&gt;&gt; del BONUM)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I </a:t>
            </a:r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>Formulazione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La </a:t>
            </a:r>
            <a:r>
              <a:rPr lang="it-IT" altLang="it-IT" sz="2000" b="1" smtClean="0">
                <a:solidFill>
                  <a:srgbClr val="00FFFF"/>
                </a:solidFill>
                <a:latin typeface="Comic Sans MS" pitchFamily="66" charset="0"/>
              </a:rPr>
              <a:t>domanda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ogni mutamento è rivelatore di un possesso non pieno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essere, di un non-possesso?..ma talv. gestiamo la ns vicenda…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a. I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dati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dell</a:t>
            </a:r>
            <a:r>
              <a:rPr lang="ja-JP" altLang="it-IT" sz="2400" smtClean="0">
                <a:solidFill>
                  <a:schemeClr val="bg1"/>
                </a:solidFill>
              </a:rPr>
              <a:t>’</a:t>
            </a:r>
            <a:r>
              <a:rPr lang="it-IT" altLang="ja-JP" sz="2400" smtClean="0">
                <a:solidFill>
                  <a:schemeClr val="bg1"/>
                </a:solidFill>
                <a:latin typeface="Comic Sans MS" pitchFamily="66" charset="0"/>
              </a:rPr>
              <a:t>esperienza-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Testimonianza di insufficienza entitativa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b.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problematicità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un dato </a:t>
            </a:r>
            <a:r>
              <a:rPr lang="it-IT" altLang="it-IT" sz="2000" i="1" smtClean="0">
                <a:latin typeface="Comic Sans MS" pitchFamily="66" charset="0"/>
              </a:rPr>
              <a:t>contrastante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p</a:t>
            </a:r>
            <a:r>
              <a:rPr lang="it-IT" altLang="it-IT" sz="2000" i="1" smtClean="0">
                <a:solidFill>
                  <a:srgbClr val="000000"/>
                </a:solidFill>
                <a:latin typeface="Comic Sans MS" pitchFamily="66" charset="0"/>
              </a:rPr>
              <a:t>recarietà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del dato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a</a:t>
            </a:r>
            <a:r>
              <a:rPr lang="it-IT" altLang="it-IT" sz="2000" i="1" smtClean="0">
                <a:solidFill>
                  <a:srgbClr val="000000"/>
                </a:solidFill>
                <a:latin typeface="Comic Sans MS" pitchFamily="66" charset="0"/>
              </a:rPr>
              <a:t>mbivalenza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del dato</a:t>
            </a:r>
            <a:endParaRPr lang="it-IT" altLang="it-IT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8487</TotalTime>
  <Words>2524</Words>
  <Application>Microsoft Macintosh PowerPoint</Application>
  <PresentationFormat>Presentazione su schermo (4:3)</PresentationFormat>
  <Paragraphs>351</Paragraphs>
  <Slides>29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4" baseType="lpstr">
      <vt:lpstr>Comic Sans MS</vt:lpstr>
      <vt:lpstr>MS PGothic</vt:lpstr>
      <vt:lpstr>Arial</vt:lpstr>
      <vt:lpstr>Calibri</vt:lpstr>
      <vt:lpstr>Struttura predefinita</vt:lpstr>
      <vt:lpstr> FACOLTA’ TEOLOGICA di SICILIA  “S. Giovanni Evangelista”  ____________________________________________________________    TEOLOGIA FILOSOFICA      III anno IT   ____________________________________________________  Maria Antonietta Spinosa</vt:lpstr>
      <vt:lpstr> 2.2.1.Sentieri interrotti : se Dio c’è 2.2.2   vie esistenziali dall’esperienza  2.2.2.1.  motivazioni  </vt:lpstr>
      <vt:lpstr>MAPPATURA delle “vie” dall’esperienza</vt:lpstr>
      <vt:lpstr>2.2.1.2   vie esistenziali dall’esperienza  2.2.1.2.1 Modalità e valutazione</vt:lpstr>
      <vt:lpstr>… plausibilità</vt:lpstr>
      <vt:lpstr> 2.2.1Sentieri interrotti : se Dio c’è 2.2.1.2   vie esistenziali dall’esperienza  2.2.1.2.2 del DIVENIRE  </vt:lpstr>
      <vt:lpstr>II. STORIA</vt:lpstr>
      <vt:lpstr>III. CRITICA- argomentazione</vt:lpstr>
      <vt:lpstr> 2.2.1.Sentieri interrotti : se Dio c’è 2.2.1.2   vie esistenziali dall’esperienza  2.2.1..2.2 dell’ EFFICIENZA  </vt:lpstr>
      <vt:lpstr>Diapositiva 10</vt:lpstr>
      <vt:lpstr>II.STORIA</vt:lpstr>
      <vt:lpstr>III. CRITICA- argomentazione</vt:lpstr>
      <vt:lpstr> 2.2.1.Sentieri interrotti : se Dio c’è 2.2.1.2   vie esistenziali dall’esperienza  2.2.1.2.3. della CONTINGENZA  </vt:lpstr>
      <vt:lpstr>    c.Interrogazione </vt:lpstr>
      <vt:lpstr>II. STORIA </vt:lpstr>
      <vt:lpstr>Altre interpretazioni “PRO”</vt:lpstr>
      <vt:lpstr>III. CRITICA – è argomentazione</vt:lpstr>
      <vt:lpstr>Diapositiva 18</vt:lpstr>
      <vt:lpstr>Diapositiva 19</vt:lpstr>
      <vt:lpstr> 2.2.1.Sentieri interrotti : se Dio c’è 2.2.1.2   vie esistenziali dall’esperienza  2.1.2.4. dei GRADI  </vt:lpstr>
      <vt:lpstr> 2.2.1.Sentieri interrotti : se Dio c’è 2.2.1.2   vie esistenziali dall’esperienza  2.2.1.2.5. dell’ORDINE  </vt:lpstr>
      <vt:lpstr>II. STORIA</vt:lpstr>
      <vt:lpstr>II.Circa la validità dell’argom. teleologico</vt:lpstr>
      <vt:lpstr>Diapositiva 24</vt:lpstr>
      <vt:lpstr>Diapositiva 25</vt:lpstr>
      <vt:lpstr>III.CRITICA- su argomentazione</vt:lpstr>
      <vt:lpstr>a) Il fatto-Ulteriori rilievi</vt:lpstr>
      <vt:lpstr>Diapositiva 28</vt:lpstr>
      <vt:lpstr>La proposta di Maurice BLONDEL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</dc:creator>
  <cp:lastModifiedBy>Giovanni</cp:lastModifiedBy>
  <cp:revision>408</cp:revision>
  <cp:lastPrinted>1601-01-01T00:00:00Z</cp:lastPrinted>
  <dcterms:created xsi:type="dcterms:W3CDTF">1601-01-01T00:00:00Z</dcterms:created>
  <dcterms:modified xsi:type="dcterms:W3CDTF">2022-03-18T16:46:09Z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